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1"/>
  </p:notesMasterIdLst>
  <p:sldIdLst>
    <p:sldId id="256" r:id="rId2"/>
    <p:sldId id="258" r:id="rId3"/>
    <p:sldId id="257" r:id="rId4"/>
    <p:sldId id="336" r:id="rId5"/>
    <p:sldId id="337" r:id="rId6"/>
    <p:sldId id="338" r:id="rId7"/>
    <p:sldId id="267" r:id="rId8"/>
    <p:sldId id="259" r:id="rId9"/>
    <p:sldId id="260" r:id="rId10"/>
    <p:sldId id="270" r:id="rId11"/>
    <p:sldId id="261" r:id="rId12"/>
    <p:sldId id="271" r:id="rId13"/>
    <p:sldId id="262" r:id="rId14"/>
    <p:sldId id="272" r:id="rId15"/>
    <p:sldId id="263" r:id="rId16"/>
    <p:sldId id="264" r:id="rId17"/>
    <p:sldId id="265" r:id="rId18"/>
    <p:sldId id="268" r:id="rId19"/>
    <p:sldId id="282" r:id="rId20"/>
    <p:sldId id="339" r:id="rId21"/>
    <p:sldId id="340" r:id="rId22"/>
    <p:sldId id="269" r:id="rId23"/>
    <p:sldId id="273" r:id="rId24"/>
    <p:sldId id="274" r:id="rId25"/>
    <p:sldId id="275" r:id="rId26"/>
    <p:sldId id="276" r:id="rId27"/>
    <p:sldId id="277" r:id="rId28"/>
    <p:sldId id="283" r:id="rId29"/>
    <p:sldId id="279" r:id="rId30"/>
    <p:sldId id="284" r:id="rId31"/>
    <p:sldId id="280" r:id="rId32"/>
    <p:sldId id="278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342" r:id="rId41"/>
    <p:sldId id="292" r:id="rId42"/>
    <p:sldId id="293" r:id="rId43"/>
    <p:sldId id="343" r:id="rId44"/>
    <p:sldId id="341" r:id="rId45"/>
    <p:sldId id="294" r:id="rId46"/>
    <p:sldId id="295" r:id="rId47"/>
    <p:sldId id="297" r:id="rId48"/>
    <p:sldId id="316" r:id="rId49"/>
    <p:sldId id="318" r:id="rId50"/>
    <p:sldId id="317" r:id="rId51"/>
    <p:sldId id="347" r:id="rId52"/>
    <p:sldId id="348" r:id="rId53"/>
    <p:sldId id="344" r:id="rId54"/>
    <p:sldId id="349" r:id="rId55"/>
    <p:sldId id="345" r:id="rId56"/>
    <p:sldId id="350" r:id="rId57"/>
    <p:sldId id="351" r:id="rId58"/>
    <p:sldId id="352" r:id="rId59"/>
    <p:sldId id="353" r:id="rId60"/>
    <p:sldId id="354" r:id="rId61"/>
    <p:sldId id="359" r:id="rId62"/>
    <p:sldId id="360" r:id="rId63"/>
    <p:sldId id="361" r:id="rId64"/>
    <p:sldId id="363" r:id="rId65"/>
    <p:sldId id="364" r:id="rId66"/>
    <p:sldId id="365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74" r:id="rId76"/>
    <p:sldId id="377" r:id="rId77"/>
    <p:sldId id="378" r:id="rId78"/>
    <p:sldId id="379" r:id="rId79"/>
    <p:sldId id="380" r:id="rId80"/>
    <p:sldId id="355" r:id="rId81"/>
    <p:sldId id="356" r:id="rId82"/>
    <p:sldId id="357" r:id="rId83"/>
    <p:sldId id="358" r:id="rId84"/>
    <p:sldId id="385" r:id="rId85"/>
    <p:sldId id="387" r:id="rId86"/>
    <p:sldId id="390" r:id="rId87"/>
    <p:sldId id="386" r:id="rId88"/>
    <p:sldId id="303" r:id="rId89"/>
    <p:sldId id="391" r:id="rId90"/>
    <p:sldId id="392" r:id="rId91"/>
    <p:sldId id="305" r:id="rId92"/>
    <p:sldId id="393" r:id="rId93"/>
    <p:sldId id="331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94" r:id="rId105"/>
    <p:sldId id="332" r:id="rId106"/>
    <p:sldId id="320" r:id="rId107"/>
    <p:sldId id="395" r:id="rId108"/>
    <p:sldId id="396" r:id="rId109"/>
    <p:sldId id="397" r:id="rId110"/>
    <p:sldId id="334" r:id="rId111"/>
    <p:sldId id="319" r:id="rId112"/>
    <p:sldId id="333" r:id="rId113"/>
    <p:sldId id="335" r:id="rId114"/>
    <p:sldId id="398" r:id="rId115"/>
    <p:sldId id="399" r:id="rId116"/>
    <p:sldId id="401" r:id="rId117"/>
    <p:sldId id="412" r:id="rId118"/>
    <p:sldId id="400" r:id="rId119"/>
    <p:sldId id="402" r:id="rId120"/>
    <p:sldId id="403" r:id="rId121"/>
    <p:sldId id="404" r:id="rId122"/>
    <p:sldId id="405" r:id="rId123"/>
    <p:sldId id="406" r:id="rId124"/>
    <p:sldId id="407" r:id="rId125"/>
    <p:sldId id="408" r:id="rId126"/>
    <p:sldId id="409" r:id="rId127"/>
    <p:sldId id="410" r:id="rId128"/>
    <p:sldId id="411" r:id="rId129"/>
    <p:sldId id="413" r:id="rId130"/>
    <p:sldId id="414" r:id="rId131"/>
    <p:sldId id="415" r:id="rId132"/>
    <p:sldId id="417" r:id="rId133"/>
    <p:sldId id="422" r:id="rId134"/>
    <p:sldId id="416" r:id="rId135"/>
    <p:sldId id="418" r:id="rId136"/>
    <p:sldId id="419" r:id="rId137"/>
    <p:sldId id="420" r:id="rId138"/>
    <p:sldId id="421" r:id="rId139"/>
    <p:sldId id="423" r:id="rId140"/>
    <p:sldId id="424" r:id="rId141"/>
    <p:sldId id="389" r:id="rId142"/>
    <p:sldId id="427" r:id="rId143"/>
    <p:sldId id="425" r:id="rId144"/>
    <p:sldId id="426" r:id="rId145"/>
    <p:sldId id="428" r:id="rId146"/>
    <p:sldId id="429" r:id="rId147"/>
    <p:sldId id="430" r:id="rId148"/>
    <p:sldId id="433" r:id="rId149"/>
    <p:sldId id="434" r:id="rId150"/>
    <p:sldId id="435" r:id="rId151"/>
    <p:sldId id="437" r:id="rId152"/>
    <p:sldId id="438" r:id="rId153"/>
    <p:sldId id="439" r:id="rId154"/>
    <p:sldId id="441" r:id="rId155"/>
    <p:sldId id="442" r:id="rId156"/>
    <p:sldId id="443" r:id="rId157"/>
    <p:sldId id="444" r:id="rId158"/>
    <p:sldId id="315" r:id="rId159"/>
    <p:sldId id="436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8"/>
    <p:restoredTop sz="96959"/>
  </p:normalViewPr>
  <p:slideViewPr>
    <p:cSldViewPr snapToGrid="0" snapToObjects="1">
      <p:cViewPr>
        <p:scale>
          <a:sx n="90" d="100"/>
          <a:sy n="90" d="100"/>
        </p:scale>
        <p:origin x="241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458A-CC06-48BE-991B-B3ACDD14B597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59E79-B3EA-453E-BDBA-60E25D717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3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www.deeplearningbook.org</a:t>
            </a:r>
            <a:r>
              <a:rPr lang="en-US" dirty="0"/>
              <a:t>/contents/</a:t>
            </a:r>
            <a:r>
              <a:rPr lang="en-US" dirty="0" err="1"/>
              <a:t>linear_algebra.html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53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2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2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3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17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0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7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5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0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5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27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3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2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7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9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59E79-B3EA-453E-BDBA-60E25D7173B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96394" y="6356349"/>
            <a:ext cx="2743200" cy="365125"/>
          </a:xfrm>
        </p:spPr>
        <p:txBody>
          <a:bodyPr/>
          <a:lstStyle/>
          <a:p>
            <a:fld id="{04C01D68-98F0-4413-A543-950947CC53F4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5" y="5980830"/>
            <a:ext cx="3061222" cy="7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66586-FB24-4278-9591-82C4BBCDCA89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8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CA0D-3537-42D6-B0CE-3FBC0D012150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3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4" y="1"/>
            <a:ext cx="10515600" cy="731520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" y="1066868"/>
            <a:ext cx="10515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v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v"/>
              <a:defRPr/>
            </a:lvl4pPr>
            <a:lvl5pPr marL="20574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06711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5ACD0CF0-90CC-9C41-A77B-2776398A8C8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631095"/>
            <a:ext cx="12192000" cy="26126"/>
          </a:xfrm>
          <a:prstGeom prst="line">
            <a:avLst/>
          </a:prstGeom>
          <a:ln w="349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96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EDF1-F613-4DA2-A80A-754A6940B2FC}" type="datetime1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0033-72B4-4535-88FF-3AD028C99723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2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EC89-E834-484E-B15B-8A782CBE7E42}" type="datetime1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DB64-FBD6-4851-B5A5-2376FDD55407}" type="datetime1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0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6691A-4010-4E41-AAA5-8BA8423BEAFA}" type="datetime1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26292-8CED-46F0-BBB1-1BA0D2A33D09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8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D9AB-7BFD-44AF-B1FE-05602162B8C3}" type="datetime1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CD0CF0-90CC-9C41-A77B-2776398A8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3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87686" y="63554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570EF-A0EC-4C7C-9082-FFE56C4913AF}" type="datetime1">
              <a:rPr lang="en-US" smtClean="0"/>
              <a:t>1/23/18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5" y="5980830"/>
            <a:ext cx="3061222" cy="7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List_of_programming_languag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hpsi-classification/shared_invite/enQtMjk5MjQzMTMxNzM1LTA2NDU2NTcyZGVjZDlkZThhNjZmN2MwYThmNWI2ZTZlYTI2OTQyOTkyN2M4MmE4OWZkMzFmNzY5MWJmYjZjNT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in?source=header-hom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docs/user-guide/tasks/manage-environments.html#creating-an-environment-from-an-environment-yml-fil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5" y="5980830"/>
            <a:ext cx="3061222" cy="770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813" y="188507"/>
            <a:ext cx="9144000" cy="2387600"/>
          </a:xfrm>
        </p:spPr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813" y="2774157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Course Overview &amp; Fundamentals for Machine Learning in Python</a:t>
            </a:r>
          </a:p>
        </p:txBody>
      </p:sp>
    </p:spTree>
    <p:extLst>
      <p:ext uri="{BB962C8B-B14F-4D97-AF65-F5344CB8AC3E}">
        <p14:creationId xmlns:p14="http://schemas.microsoft.com/office/powerpoint/2010/main" val="1546521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i="1" dirty="0"/>
              <a:t>three</a:t>
            </a:r>
            <a:r>
              <a:rPr lang="en-US" dirty="0"/>
              <a:t> main types of Machine 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Unsupervised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Reinforcement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1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the 165 total observations, we predicted </a:t>
            </a:r>
            <a:r>
              <a:rPr lang="en-US" i="1" dirty="0"/>
              <a:t>no</a:t>
            </a:r>
            <a:r>
              <a:rPr lang="en-US" dirty="0"/>
              <a:t> 55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204035" y="4745619"/>
            <a:ext cx="1134319" cy="486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the 165 total observations, 105 are actually </a:t>
            </a:r>
            <a:r>
              <a:rPr lang="en-US" i="1" dirty="0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51407" y="3981690"/>
            <a:ext cx="1134319" cy="486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241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the 165 total observations, 60 are actually </a:t>
            </a:r>
            <a:r>
              <a:rPr lang="en-US" i="1" dirty="0"/>
              <a:t>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51407" y="3242537"/>
            <a:ext cx="1134319" cy="486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170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Diagonal terms are correct classifications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04035" y="3232588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50259" y="3222639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04035" y="3949605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50258" y="3951231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926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= </a:t>
            </a:r>
            <a:r>
              <a:rPr lang="en-US" dirty="0">
                <a:solidFill>
                  <a:schemeClr val="accent6"/>
                </a:solidFill>
              </a:rPr>
              <a:t>(TN + TP) </a:t>
            </a:r>
            <a:r>
              <a:rPr lang="en-US" dirty="0"/>
              <a:t>/ </a:t>
            </a:r>
            <a:r>
              <a:rPr lang="en-US" dirty="0">
                <a:solidFill>
                  <a:schemeClr val="tx1"/>
                </a:solidFill>
              </a:rPr>
              <a:t>total</a:t>
            </a:r>
            <a:r>
              <a:rPr lang="en-US" dirty="0"/>
              <a:t> = </a:t>
            </a:r>
            <a:r>
              <a:rPr lang="en-US" dirty="0">
                <a:solidFill>
                  <a:schemeClr val="accent6"/>
                </a:solidFill>
              </a:rPr>
              <a:t>(100 + 50) </a:t>
            </a:r>
            <a:r>
              <a:rPr lang="en-US" dirty="0"/>
              <a:t>/ </a:t>
            </a:r>
            <a:r>
              <a:rPr lang="en-US" dirty="0">
                <a:solidFill>
                  <a:schemeClr val="tx1"/>
                </a:solidFill>
              </a:rPr>
              <a:t>165 </a:t>
            </a:r>
            <a:r>
              <a:rPr lang="en-US" dirty="0"/>
              <a:t>= 0.91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04035" y="3232588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50258" y="3951231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CAFC10-E860-C140-B3CB-F121759CB33E}"/>
              </a:ext>
            </a:extLst>
          </p:cNvPr>
          <p:cNvSpPr/>
          <p:nvPr/>
        </p:nvSpPr>
        <p:spPr>
          <a:xfrm>
            <a:off x="2710515" y="2453171"/>
            <a:ext cx="1134319" cy="48613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78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922393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sklearn.metrics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confusion_matrix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[0, 1, 0, 1]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[1, 1, 1, 0]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confusion_matrix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pt-BR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2],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[1, 1]])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we can extract the following info in the binary case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tn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tp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confusion_matrix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).ravel()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print(</a:t>
            </a:r>
            <a:r>
              <a:rPr lang="da-DK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(tn, </a:t>
            </a:r>
            <a:r>
              <a:rPr lang="da-DK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fp</a:t>
            </a:r>
            <a:r>
              <a:rPr lang="da-DK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da-DK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da-DK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da-DK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tp</a:t>
            </a:r>
            <a:r>
              <a:rPr lang="da-DK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cs-CZ" sz="2400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cs-CZ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(0, 2, 1, 1)</a:t>
            </a: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640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Derived from 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" y="1066868"/>
            <a:ext cx="1115846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Misclassification Rate:</a:t>
            </a:r>
            <a:r>
              <a:rPr lang="en-US" dirty="0"/>
              <a:t> Proportion </a:t>
            </a:r>
            <a:r>
              <a:rPr lang="en-US" i="1" dirty="0"/>
              <a:t>incorrectly</a:t>
            </a:r>
            <a:r>
              <a:rPr lang="en-US" dirty="0"/>
              <a:t> classified</a:t>
            </a:r>
          </a:p>
          <a:p>
            <a:pPr lvl="1"/>
            <a:r>
              <a:rPr lang="en-US" dirty="0"/>
              <a:t>(FP+FN)/total </a:t>
            </a:r>
          </a:p>
          <a:p>
            <a:pPr lvl="1"/>
            <a:r>
              <a:rPr lang="en-US" dirty="0"/>
              <a:t>Misclassification rate = 1 </a:t>
            </a:r>
            <a:r>
              <a:rPr lang="mr-IN" dirty="0"/>
              <a:t>–</a:t>
            </a:r>
            <a:r>
              <a:rPr lang="en-US" dirty="0"/>
              <a:t> Accuracy</a:t>
            </a:r>
          </a:p>
          <a:p>
            <a:r>
              <a:rPr lang="en-US" b="1" dirty="0"/>
              <a:t>Precision:</a:t>
            </a:r>
            <a:r>
              <a:rPr lang="en-US" dirty="0"/>
              <a:t> When it predicts </a:t>
            </a:r>
            <a:r>
              <a:rPr lang="en-US" i="1" dirty="0"/>
              <a:t>yes</a:t>
            </a:r>
            <a:r>
              <a:rPr lang="en-US" dirty="0"/>
              <a:t>, how often is it correct?</a:t>
            </a:r>
          </a:p>
          <a:p>
            <a:pPr lvl="1"/>
            <a:r>
              <a:rPr lang="en-US" dirty="0"/>
              <a:t>TP/(TP + FP) </a:t>
            </a:r>
          </a:p>
          <a:p>
            <a:pPr lvl="2"/>
            <a:r>
              <a:rPr lang="en-US" dirty="0"/>
              <a:t>Bounded between [0,1] where 1 is the best</a:t>
            </a:r>
          </a:p>
          <a:p>
            <a:pPr lvl="1"/>
            <a:r>
              <a:rPr lang="en-US" i="1" dirty="0"/>
              <a:t>Used when the goal is to limit the number of false positives</a:t>
            </a:r>
          </a:p>
          <a:p>
            <a:pPr lvl="2"/>
            <a:r>
              <a:rPr lang="en-US" dirty="0"/>
              <a:t>Clinical trials are expensive, so you want to know a drug works before investing in them</a:t>
            </a:r>
          </a:p>
          <a:p>
            <a:r>
              <a:rPr lang="en-US" b="1" dirty="0"/>
              <a:t>Recall (True Positive Rate):</a:t>
            </a:r>
            <a:r>
              <a:rPr lang="en-US" dirty="0"/>
              <a:t> When it's actually </a:t>
            </a:r>
            <a:r>
              <a:rPr lang="en-US" i="1" dirty="0"/>
              <a:t>yes</a:t>
            </a:r>
            <a:r>
              <a:rPr lang="en-US" dirty="0"/>
              <a:t>, how often does it predict </a:t>
            </a:r>
            <a:r>
              <a:rPr lang="en-US" i="1" dirty="0"/>
              <a:t>yes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TP/(TP + FN)</a:t>
            </a:r>
          </a:p>
          <a:p>
            <a:pPr lvl="2"/>
            <a:r>
              <a:rPr lang="en-US" dirty="0"/>
              <a:t>Bounded between [0,1] where 1 is the best</a:t>
            </a:r>
          </a:p>
          <a:p>
            <a:pPr lvl="1"/>
            <a:r>
              <a:rPr lang="en-US" i="1" dirty="0"/>
              <a:t>Used when we need to identify all positive samples (avoid false negatives)</a:t>
            </a:r>
            <a:endParaRPr lang="en-US" dirty="0"/>
          </a:p>
          <a:p>
            <a:pPr lvl="2"/>
            <a:r>
              <a:rPr lang="en-US" i="1" dirty="0"/>
              <a:t>Cancer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360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Misclassification Rate = </a:t>
            </a:r>
            <a:r>
              <a:rPr lang="en-US" dirty="0">
                <a:solidFill>
                  <a:schemeClr val="accent2"/>
                </a:solidFill>
              </a:rPr>
              <a:t>(FP+FN) </a:t>
            </a:r>
            <a:r>
              <a:rPr lang="en-US" dirty="0"/>
              <a:t>/ </a:t>
            </a:r>
            <a:r>
              <a:rPr lang="en-US" dirty="0">
                <a:solidFill>
                  <a:schemeClr val="tx1"/>
                </a:solidFill>
              </a:rPr>
              <a:t>total</a:t>
            </a:r>
            <a:r>
              <a:rPr lang="en-US" dirty="0"/>
              <a:t> = </a:t>
            </a:r>
            <a:r>
              <a:rPr lang="en-US" dirty="0">
                <a:solidFill>
                  <a:schemeClr val="accent2"/>
                </a:solidFill>
              </a:rPr>
              <a:t>(10 + 5) </a:t>
            </a:r>
            <a:r>
              <a:rPr lang="en-US" dirty="0"/>
              <a:t>/ </a:t>
            </a:r>
            <a:r>
              <a:rPr lang="en-US" dirty="0">
                <a:solidFill>
                  <a:schemeClr val="tx1"/>
                </a:solidFill>
              </a:rPr>
              <a:t>165 </a:t>
            </a:r>
            <a:r>
              <a:rPr lang="en-US" dirty="0"/>
              <a:t>= 0.09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50257" y="3242537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04035" y="3977356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CAFC10-E860-C140-B3CB-F121759CB33E}"/>
              </a:ext>
            </a:extLst>
          </p:cNvPr>
          <p:cNvSpPr/>
          <p:nvPr/>
        </p:nvSpPr>
        <p:spPr>
          <a:xfrm>
            <a:off x="2710515" y="2453171"/>
            <a:ext cx="1134319" cy="48613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5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= </a:t>
            </a:r>
            <a:r>
              <a:rPr lang="en-US" dirty="0">
                <a:solidFill>
                  <a:schemeClr val="accent6"/>
                </a:solidFill>
              </a:rPr>
              <a:t>TP</a:t>
            </a:r>
            <a:r>
              <a:rPr lang="en-US" dirty="0"/>
              <a:t> / (</a:t>
            </a:r>
            <a:r>
              <a:rPr lang="en-US" dirty="0">
                <a:solidFill>
                  <a:schemeClr val="accent6"/>
                </a:solidFill>
              </a:rPr>
              <a:t>TP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FP</a:t>
            </a:r>
            <a:r>
              <a:rPr lang="en-US" dirty="0"/>
              <a:t>) = </a:t>
            </a:r>
            <a:r>
              <a:rPr lang="en-US" dirty="0">
                <a:solidFill>
                  <a:schemeClr val="accent6"/>
                </a:solidFill>
              </a:rPr>
              <a:t>100</a:t>
            </a:r>
            <a:r>
              <a:rPr lang="en-US" dirty="0"/>
              <a:t> / (</a:t>
            </a:r>
            <a:r>
              <a:rPr lang="en-US" dirty="0">
                <a:solidFill>
                  <a:schemeClr val="accent6"/>
                </a:solidFill>
              </a:rPr>
              <a:t>100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10</a:t>
            </a:r>
            <a:r>
              <a:rPr lang="en-US" dirty="0"/>
              <a:t>)  = 0.91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06714" y="3242537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13" y="3954677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4EFC75-4440-1A4F-8DF3-B7E8ACD03392}"/>
              </a:ext>
            </a:extLst>
          </p:cNvPr>
          <p:cNvSpPr/>
          <p:nvPr/>
        </p:nvSpPr>
        <p:spPr>
          <a:xfrm>
            <a:off x="5521234" y="2116183"/>
            <a:ext cx="1524000" cy="3056708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776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= </a:t>
            </a:r>
            <a:r>
              <a:rPr lang="en-US" dirty="0">
                <a:solidFill>
                  <a:schemeClr val="accent6"/>
                </a:solidFill>
              </a:rPr>
              <a:t>TP</a:t>
            </a:r>
            <a:r>
              <a:rPr lang="en-US" dirty="0"/>
              <a:t> / (</a:t>
            </a:r>
            <a:r>
              <a:rPr lang="en-US" dirty="0">
                <a:solidFill>
                  <a:schemeClr val="accent6"/>
                </a:solidFill>
              </a:rPr>
              <a:t>TP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FN</a:t>
            </a:r>
            <a:r>
              <a:rPr lang="en-US" dirty="0"/>
              <a:t>) = </a:t>
            </a:r>
            <a:r>
              <a:rPr lang="en-US" dirty="0">
                <a:solidFill>
                  <a:schemeClr val="accent6"/>
                </a:solidFill>
              </a:rPr>
              <a:t>100</a:t>
            </a:r>
            <a:r>
              <a:rPr lang="en-US" dirty="0"/>
              <a:t> / (</a:t>
            </a:r>
            <a:r>
              <a:rPr lang="en-US" dirty="0">
                <a:solidFill>
                  <a:schemeClr val="accent6"/>
                </a:solidFill>
              </a:rPr>
              <a:t>100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5</a:t>
            </a:r>
            <a:r>
              <a:rPr lang="en-US" dirty="0"/>
              <a:t>) = 0.95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5BDD9F-B7A2-E545-9574-2CB0B36089FA}"/>
              </a:ext>
            </a:extLst>
          </p:cNvPr>
          <p:cNvSpPr/>
          <p:nvPr/>
        </p:nvSpPr>
        <p:spPr>
          <a:xfrm rot="16200000">
            <a:off x="4931987" y="1178035"/>
            <a:ext cx="787908" cy="5720231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04035" y="3954677"/>
            <a:ext cx="1134319" cy="48613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06713" y="3954677"/>
            <a:ext cx="1134319" cy="48613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input, there is a target value (label) associated with it</a:t>
            </a:r>
          </a:p>
          <a:p>
            <a:pPr lvl="1"/>
            <a:r>
              <a:rPr lang="en-US" dirty="0"/>
              <a:t>Know the right answer ahead of time</a:t>
            </a:r>
          </a:p>
          <a:p>
            <a:r>
              <a:rPr lang="en-US" dirty="0"/>
              <a:t>Classification and Regression are subsets of supervised learning</a:t>
            </a:r>
          </a:p>
          <a:p>
            <a:pPr lvl="1"/>
            <a:r>
              <a:rPr lang="en-US" dirty="0"/>
              <a:t>This course will focus specifically on </a:t>
            </a:r>
            <a:r>
              <a:rPr lang="en-US" i="1" dirty="0"/>
              <a:t>classification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Classifying Fraudulent Credit Card Transactions</a:t>
            </a:r>
          </a:p>
          <a:p>
            <a:pPr lvl="1"/>
            <a:r>
              <a:rPr lang="en-US" dirty="0"/>
              <a:t>Identifying tumors within X-ray images</a:t>
            </a:r>
          </a:p>
          <a:p>
            <a:pPr lvl="1"/>
            <a:r>
              <a:rPr lang="en-US" dirty="0"/>
              <a:t>Predicting the price of a house given its characteristics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64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 Rate, Precision, &amp; Recall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sklearn.metrics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accuracy_score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precision_score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recall_score</a:t>
            </a: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miss_rate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1 -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accuracy_score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precision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precision_score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recall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recall_score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y_true,y_pred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print("Misclassification Rate: {:03.2f}".format(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miss_rate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print("Precision: {:03.2f}".format(precision))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print("Recall: {:03.2f}".format(recall))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Misclassification Rate: 0.75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Precision: 0.33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Recall: 0.50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14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from Confusion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" y="1066868"/>
                <a:ext cx="11158464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/>
                  <a:t>f1</a:t>
                </a:r>
                <a:r>
                  <a:rPr lang="en-US" b="1" dirty="0"/>
                  <a:t>-score</a:t>
                </a:r>
              </a:p>
              <a:p>
                <a:pPr lvl="1"/>
                <a:r>
                  <a:rPr lang="en-US" dirty="0"/>
                  <a:t>Harmonic mean of precision and recall</a:t>
                </a:r>
              </a:p>
              <a:p>
                <a:pPr lvl="2"/>
                <a:r>
                  <a:rPr lang="en-US" dirty="0"/>
                  <a:t>Harmonic mean is used when we want to average rates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𝑃𝑟𝑒𝑐𝑖𝑠𝑖𝑜𝑛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𝑅𝑒𝑐𝑎𝑙𝑙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𝑅𝑒𝑐𝑎𝑙𝑙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Bounded between [0, 1] where 1 is best</a:t>
                </a:r>
              </a:p>
              <a:p>
                <a:pPr lvl="2"/>
                <a:r>
                  <a:rPr lang="en-US" dirty="0"/>
                  <a:t>Equal contribution between precision and recall</a:t>
                </a:r>
              </a:p>
              <a:p>
                <a:pPr lvl="2"/>
                <a:r>
                  <a:rPr lang="en-US" dirty="0"/>
                  <a:t>Hardest to interpret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" y="1066868"/>
                <a:ext cx="11158464" cy="4351338"/>
              </a:xfrm>
              <a:blipFill>
                <a:blip r:embed="rId2"/>
                <a:stretch>
                  <a:fillRect l="-795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38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f1</a:t>
            </a:r>
            <a:r>
              <a:rPr lang="en-US" dirty="0"/>
              <a:t>-score in </a:t>
            </a:r>
            <a:r>
              <a:rPr lang="en-US" dirty="0" err="1"/>
              <a:t>sklearn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f1_score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print("f1-score: {:03.2f}".format(f1_score(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can do precision, recall, and f1 all together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classification_report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classification_report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precision recall f1-score support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	0 		0.00   0.00    0.00     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	1 		0.33   0.50    0.40      2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/ total 			0.17   0.25    0.20     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75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Binary Classification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confusion matrix and classification report provided much more information about the predictions than accuracy</a:t>
            </a:r>
          </a:p>
          <a:p>
            <a:pPr lvl="1"/>
            <a:r>
              <a:rPr lang="en-US" dirty="0"/>
              <a:t>But, can we get even more information?</a:t>
            </a:r>
          </a:p>
          <a:p>
            <a:pPr lvl="2"/>
            <a:r>
              <a:rPr lang="en-US" dirty="0"/>
              <a:t>Yes!</a:t>
            </a:r>
          </a:p>
          <a:p>
            <a:pPr lvl="1"/>
            <a:r>
              <a:rPr lang="en-US" dirty="0"/>
              <a:t>We can take uncertainty into account too</a:t>
            </a:r>
          </a:p>
          <a:p>
            <a:pPr lvl="2"/>
            <a:r>
              <a:rPr lang="en-US" dirty="0"/>
              <a:t>Most classifiers in </a:t>
            </a:r>
            <a:r>
              <a:rPr lang="en-US" dirty="0" err="1"/>
              <a:t>sklearn</a:t>
            </a:r>
            <a:r>
              <a:rPr lang="en-US" dirty="0"/>
              <a:t> have either a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or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method</a:t>
            </a:r>
          </a:p>
          <a:p>
            <a:pPr lvl="2"/>
            <a:r>
              <a:rPr lang="en-US" dirty="0"/>
              <a:t>Predictions can be seen as </a:t>
            </a:r>
            <a:r>
              <a:rPr lang="en-US" b="1" i="1" dirty="0"/>
              <a:t>thresholding</a:t>
            </a:r>
            <a:r>
              <a:rPr lang="en-US" dirty="0"/>
              <a:t> the output of one of these functions</a:t>
            </a:r>
          </a:p>
          <a:p>
            <a:pPr lvl="3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represents the signed difference of an observation to the plane</a:t>
            </a:r>
          </a:p>
          <a:p>
            <a:pPr lvl="4"/>
            <a:r>
              <a:rPr lang="en-US" dirty="0"/>
              <a:t>Assigns all points with a value greater than zero to the positive class</a:t>
            </a:r>
          </a:p>
          <a:p>
            <a:pPr lvl="3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represents the predicted probability of belonging to each class </a:t>
            </a:r>
          </a:p>
          <a:p>
            <a:pPr lvl="4"/>
            <a:r>
              <a:rPr lang="en-US" dirty="0"/>
              <a:t>Assigns the point to class based on highest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57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1135-DB10-FC4B-B0FB-F0D90642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9EC85-2186-8C49-84C3-20E000D04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Depending on the end goal, we can adjust the decision threshold for the probability function </a:t>
            </a:r>
          </a:p>
          <a:p>
            <a:r>
              <a:rPr lang="en-US" dirty="0"/>
              <a:t>Recall the cancer screening example where we want a high recall for the positive class </a:t>
            </a:r>
          </a:p>
          <a:p>
            <a:pPr lvl="1"/>
            <a:r>
              <a:rPr lang="en-US" dirty="0"/>
              <a:t>Willing to risk more </a:t>
            </a:r>
            <a:r>
              <a:rPr lang="en-US" i="1" dirty="0"/>
              <a:t>false positives </a:t>
            </a:r>
            <a:r>
              <a:rPr lang="en-US" dirty="0"/>
              <a:t>in order to reduce </a:t>
            </a:r>
            <a:r>
              <a:rPr lang="en-US" i="1" dirty="0"/>
              <a:t>false negatives </a:t>
            </a:r>
          </a:p>
          <a:p>
            <a:pPr lvl="1"/>
            <a:r>
              <a:rPr lang="en-US" dirty="0"/>
              <a:t>We might consider </a:t>
            </a:r>
            <a:r>
              <a:rPr lang="en-US" i="1" dirty="0"/>
              <a:t>decreasing</a:t>
            </a:r>
            <a:r>
              <a:rPr lang="en-US" dirty="0"/>
              <a:t> the threshold on the predictions in order to </a:t>
            </a:r>
            <a:r>
              <a:rPr lang="en-US" i="1" dirty="0"/>
              <a:t>increase</a:t>
            </a:r>
            <a:r>
              <a:rPr lang="en-US" dirty="0"/>
              <a:t> the recall</a:t>
            </a:r>
          </a:p>
          <a:p>
            <a:pPr lvl="2"/>
            <a:r>
              <a:rPr lang="en-US" dirty="0"/>
              <a:t>Recall = TP / (TP + FN) </a:t>
            </a:r>
          </a:p>
          <a:p>
            <a:pPr lvl="2"/>
            <a:r>
              <a:rPr lang="en-US" dirty="0"/>
              <a:t>Precision = TP / (TP + FP)</a:t>
            </a:r>
          </a:p>
          <a:p>
            <a:pPr lvl="2"/>
            <a:r>
              <a:rPr lang="en-US" dirty="0"/>
              <a:t>Decrease FN </a:t>
            </a:r>
            <a:r>
              <a:rPr lang="en-US" dirty="0">
                <a:sym typeface="Wingdings" pitchFamily="2" charset="2"/>
              </a:rPr>
              <a:t> Increase Recall </a:t>
            </a:r>
          </a:p>
          <a:p>
            <a:pPr lvl="2"/>
            <a:r>
              <a:rPr lang="en-US" dirty="0">
                <a:sym typeface="Wingdings" pitchFamily="2" charset="2"/>
              </a:rPr>
              <a:t>Increase FP  Decrease Precision</a:t>
            </a:r>
          </a:p>
          <a:p>
            <a:r>
              <a:rPr lang="en-US" dirty="0"/>
              <a:t>Adjusting the threshold is a trade-off between precision and recall</a:t>
            </a:r>
          </a:p>
          <a:p>
            <a:pPr lvl="1"/>
            <a:r>
              <a:rPr lang="en-US" b="1" dirty="0"/>
              <a:t>You should NEVER set your threshold based on the test set</a:t>
            </a:r>
            <a:endParaRPr lang="en-US" dirty="0"/>
          </a:p>
          <a:p>
            <a:pPr lvl="1"/>
            <a:r>
              <a:rPr lang="en-US" b="1" dirty="0"/>
              <a:t>Always use the training or validation set to determine your optimal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6A08F-8332-3945-B7FE-7AA63BAE0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47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D9FF-E62D-5340-B59A-91DD2BA4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D4D6-B4AD-2E48-8D59-B0556EE25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Thresholding is particularly helpful when we have a set precision or recall score determined by the business project</a:t>
            </a:r>
          </a:p>
          <a:p>
            <a:r>
              <a:rPr lang="en-US" dirty="0"/>
              <a:t>Once a precision or recall score is set, a threshold can be set</a:t>
            </a:r>
          </a:p>
          <a:p>
            <a:r>
              <a:rPr lang="en-US" dirty="0"/>
              <a:t>Most of the time, we do not have a set point and may wish to look at all possible thresholds and trade-offs at once</a:t>
            </a:r>
          </a:p>
          <a:p>
            <a:pPr lvl="1"/>
            <a:r>
              <a:rPr lang="en-US" dirty="0"/>
              <a:t>We can do this with the </a:t>
            </a:r>
            <a:r>
              <a:rPr lang="en-US" i="1" dirty="0"/>
              <a:t>precision-recall curve</a:t>
            </a:r>
          </a:p>
          <a:p>
            <a:pPr marL="457200" lvl="1" indent="0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AE61A-B9A8-064F-A8FF-624357E4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32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5A-D29B-AF4F-816B-37FF7DC8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A002-BDBB-1947-9BA1-37BEDA29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precision_recall_curve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precision,recall,thresholds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					       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precision_recall_curve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		               					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model.decision_function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precision_recall_curve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function returns a list of precision and recall values for all possible thresholds (all values that appear in the decision function) in sorted order</a:t>
            </a:r>
          </a:p>
          <a:p>
            <a:r>
              <a:rPr lang="en-US" dirty="0"/>
              <a:t>We can use this to plot the curve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8F5B-4B2D-F141-8CD4-87109073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503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5A-D29B-AF4F-816B-37FF7DC8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A002-BDBB-1947-9BA1-37BEDA292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find threshold closest to zero: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np.argmin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np.abs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(thresholds))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(precision[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recall[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'o',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label="threshold zero",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fillstyle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="none", c='k', mew=2)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(precision, recall, label="precision recall curve")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("precision")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("recall")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precision_recall_curve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="best")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8F5B-4B2D-F141-8CD4-87109073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077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point along the curve corresponds to a possible threshold from either </a:t>
            </a:r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decision_function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0351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write code to find the threshold closest to zero in the list of returned thresholds and plot it to see where the default decision threshold is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49D967-A65E-FD41-BC69-61D52E65299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328160" y="2153096"/>
            <a:ext cx="2511954" cy="6336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0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i="1" dirty="0"/>
              <a:t>three</a:t>
            </a:r>
            <a:r>
              <a:rPr lang="en-US" dirty="0"/>
              <a:t> main types of Machine 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Reinforcement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94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closer a curve stays to the upper-right corner, the better the classifier</a:t>
            </a:r>
          </a:p>
          <a:p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point in the upper-right means a classifier has high precision &amp; high 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45F0C-0A54-0C46-A477-C5D87099E3D3}"/>
              </a:ext>
            </a:extLst>
          </p:cNvPr>
          <p:cNvSpPr/>
          <p:nvPr/>
        </p:nvSpPr>
        <p:spPr>
          <a:xfrm>
            <a:off x="5033554" y="1715588"/>
            <a:ext cx="1140823" cy="1140823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763B94-920D-DD43-B6C4-69B98507423F}"/>
              </a:ext>
            </a:extLst>
          </p:cNvPr>
          <p:cNvCxnSpPr>
            <a:cxnSpLocks/>
          </p:cNvCxnSpPr>
          <p:nvPr/>
        </p:nvCxnSpPr>
        <p:spPr>
          <a:xfrm flipH="1">
            <a:off x="6174378" y="1715588"/>
            <a:ext cx="665736" cy="2873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481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curve starts in the top-left corner, corresponding to a very low threshold, which classifies everything as the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45F0C-0A54-0C46-A477-C5D87099E3D3}"/>
              </a:ext>
            </a:extLst>
          </p:cNvPr>
          <p:cNvSpPr/>
          <p:nvPr/>
        </p:nvSpPr>
        <p:spPr>
          <a:xfrm>
            <a:off x="1083365" y="1715589"/>
            <a:ext cx="571264" cy="62701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763B94-920D-DD43-B6C4-69B98507423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654629" y="1715588"/>
            <a:ext cx="5185486" cy="3135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093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Raising the threshold moves the curve towards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precision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recall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more our model keeps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high while increasing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 better</a:t>
            </a:r>
          </a:p>
        </p:txBody>
      </p:sp>
    </p:spTree>
    <p:extLst>
      <p:ext uri="{BB962C8B-B14F-4D97-AF65-F5344CB8AC3E}">
        <p14:creationId xmlns:p14="http://schemas.microsoft.com/office/powerpoint/2010/main" val="180559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Looking at this curve, it is possible to achieve a much higher recall, while keeping precision above 0.5, by decreasing the threshold 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cancer example, we would consider moving the threshold to the one in the green circle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685CF-5BFB-4B4D-9A72-733A22DEB4DC}"/>
              </a:ext>
            </a:extLst>
          </p:cNvPr>
          <p:cNvCxnSpPr/>
          <p:nvPr/>
        </p:nvCxnSpPr>
        <p:spPr>
          <a:xfrm>
            <a:off x="4153989" y="2812869"/>
            <a:ext cx="0" cy="2307771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E6492F-83FF-8140-B4E7-59A18A358B9E}"/>
              </a:ext>
            </a:extLst>
          </p:cNvPr>
          <p:cNvCxnSpPr/>
          <p:nvPr/>
        </p:nvCxnSpPr>
        <p:spPr>
          <a:xfrm flipH="1">
            <a:off x="1062446" y="2812869"/>
            <a:ext cx="3091543" cy="0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993C4D-45F0-EF4B-AE5C-AE1FB9E3FA70}"/>
              </a:ext>
            </a:extLst>
          </p:cNvPr>
          <p:cNvSpPr/>
          <p:nvPr/>
        </p:nvSpPr>
        <p:spPr>
          <a:xfrm>
            <a:off x="3434207" y="1958466"/>
            <a:ext cx="182880" cy="174172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483BE1-EC00-D444-B531-CE40EE40D5B5}"/>
              </a:ext>
            </a:extLst>
          </p:cNvPr>
          <p:cNvCxnSpPr/>
          <p:nvPr/>
        </p:nvCxnSpPr>
        <p:spPr>
          <a:xfrm>
            <a:off x="3525647" y="2045552"/>
            <a:ext cx="0" cy="3075088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685663-B7A7-B449-928C-578985E899B1}"/>
              </a:ext>
            </a:extLst>
          </p:cNvPr>
          <p:cNvCxnSpPr/>
          <p:nvPr/>
        </p:nvCxnSpPr>
        <p:spPr>
          <a:xfrm flipH="1">
            <a:off x="1062446" y="2036843"/>
            <a:ext cx="2463201" cy="0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9716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Conversely, in this example, getting a high precision is very costly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flat region allows us to increase precision at very little cost to recall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But, for each increase in precision past 0.5, it costs us a lot of recall (evidenced by the steep slope)</a:t>
            </a:r>
          </a:p>
        </p:txBody>
      </p:sp>
    </p:spTree>
    <p:extLst>
      <p:ext uri="{BB962C8B-B14F-4D97-AF65-F5344CB8AC3E}">
        <p14:creationId xmlns:p14="http://schemas.microsoft.com/office/powerpoint/2010/main" val="9489256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Conversely, in this example, getting a high precision is very costly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flat region allows us to increase precision at very little cost to recall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But, for each increase in precision past 0.5, it costs us a lot of recall (evidenced by the steep slope)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BA6117-9419-2040-AF87-B29C97A5D483}"/>
              </a:ext>
            </a:extLst>
          </p:cNvPr>
          <p:cNvCxnSpPr/>
          <p:nvPr/>
        </p:nvCxnSpPr>
        <p:spPr>
          <a:xfrm flipH="1" flipV="1">
            <a:off x="3666392" y="2074985"/>
            <a:ext cx="3173722" cy="6418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D57A5C4-DBE5-9C44-AB73-78A588FB9D08}"/>
              </a:ext>
            </a:extLst>
          </p:cNvPr>
          <p:cNvSpPr/>
          <p:nvPr/>
        </p:nvSpPr>
        <p:spPr>
          <a:xfrm>
            <a:off x="1107830" y="1810880"/>
            <a:ext cx="2558561" cy="422031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098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BC23-F4DC-B140-816B-5B749FF8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Precision-Recall Curves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344702-A5A6-844A-A44B-BDD5CA6C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75956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7FFD4-5479-D64B-9281-729C32CE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F5889-6DD0-564C-8E9B-53292A557C72}"/>
              </a:ext>
            </a:extLst>
          </p:cNvPr>
          <p:cNvSpPr txBox="1"/>
          <p:nvPr/>
        </p:nvSpPr>
        <p:spPr>
          <a:xfrm>
            <a:off x="6840114" y="1368266"/>
            <a:ext cx="5009797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Conversely, in this example, getting a high precision is very costly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flat region allows us to increase precision at very little cost to recall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But, for each increase in precision past 0.5, it costs us a lot of recall (evidenced by the steep slope)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8634C-9916-7944-B33A-4C2A35DFD960}"/>
              </a:ext>
            </a:extLst>
          </p:cNvPr>
          <p:cNvSpPr/>
          <p:nvPr/>
        </p:nvSpPr>
        <p:spPr>
          <a:xfrm rot="19540902">
            <a:off x="4152253" y="1672922"/>
            <a:ext cx="642764" cy="3356458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F1CFB-CAFF-A840-8BE4-5FBEE66FD48F}"/>
              </a:ext>
            </a:extLst>
          </p:cNvPr>
          <p:cNvCxnSpPr>
            <a:endCxn id="13" idx="6"/>
          </p:cNvCxnSpPr>
          <p:nvPr/>
        </p:nvCxnSpPr>
        <p:spPr>
          <a:xfrm flipH="1" flipV="1">
            <a:off x="4739070" y="3169959"/>
            <a:ext cx="2101044" cy="6459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422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47C9-DF1F-E845-8AD9-507207CD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0719-3CAF-E049-A6CF-3E5297A2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common tool to evaluate a model at different thresholds is the </a:t>
            </a:r>
            <a:r>
              <a:rPr lang="en-US" i="1" dirty="0"/>
              <a:t>Receiver Operating Characteristics (ROC) Curve</a:t>
            </a:r>
            <a:endParaRPr lang="en-US" dirty="0"/>
          </a:p>
          <a:p>
            <a:r>
              <a:rPr lang="en-US" dirty="0"/>
              <a:t>The ROC curve similarly considers all possible thresholds for a given classifier</a:t>
            </a:r>
          </a:p>
          <a:p>
            <a:pPr lvl="1"/>
            <a:r>
              <a:rPr lang="en-US" dirty="0"/>
              <a:t>But, instead of reporting precision and recall, it shows the </a:t>
            </a:r>
            <a:r>
              <a:rPr lang="en-US" i="1" dirty="0"/>
              <a:t>false positive rate </a:t>
            </a:r>
            <a:r>
              <a:rPr lang="en-US" dirty="0"/>
              <a:t>(FPR) against the </a:t>
            </a:r>
            <a:r>
              <a:rPr lang="en-US" i="1" dirty="0"/>
              <a:t>true positive rate </a:t>
            </a:r>
            <a:r>
              <a:rPr lang="en-US" dirty="0"/>
              <a:t>(TPR)</a:t>
            </a:r>
          </a:p>
          <a:p>
            <a:pPr lvl="1"/>
            <a:r>
              <a:rPr lang="en-US" dirty="0"/>
              <a:t>Note: the true positive rate is simply another name for </a:t>
            </a:r>
            <a:r>
              <a:rPr lang="en-US" i="1" dirty="0"/>
              <a:t>recall</a:t>
            </a:r>
            <a:r>
              <a:rPr lang="en-US" dirty="0"/>
              <a:t>, while the false positive rate is the fraction of false positives out of all negative samples</a:t>
            </a:r>
          </a:p>
          <a:p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1A9C-0EF5-7644-A9B5-A4A15A7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849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10DB-658C-DA41-975B-7B58CC44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5965-F509-8D44-89A6-0A7F43F0A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thresholds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model.decision_function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function returns a list of false positive rates and true positive rates for all possible thresholds (all values that appear in the decision function) in sorted order</a:t>
            </a:r>
          </a:p>
          <a:p>
            <a:r>
              <a:rPr lang="en-US" dirty="0"/>
              <a:t>We can use this to plot the curve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7EE79-68A0-DF45-85F5-07B1BEAE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278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A255-C0BC-B148-B70B-24BBF985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49E8-CC42-7B44-A560-B38000259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find threshold closest to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zero:close_zero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np.argmin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np.abs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(thresholds))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close_zero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'o',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=10, label="threshold zero",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fillstyle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="none", c='k', mew=2)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label="ROC Curve")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("FPR")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("TPR (recall)")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roc_curve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7774A-8AA9-414B-9D16-72B4B4C2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4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input, there is </a:t>
            </a:r>
            <a:r>
              <a:rPr lang="en-US" i="1" dirty="0"/>
              <a:t>no </a:t>
            </a:r>
            <a:r>
              <a:rPr lang="en-US" dirty="0"/>
              <a:t>target value (label) associated with it</a:t>
            </a:r>
          </a:p>
          <a:p>
            <a:pPr lvl="1"/>
            <a:r>
              <a:rPr lang="en-US" dirty="0"/>
              <a:t>Do not know the right answer</a:t>
            </a:r>
          </a:p>
          <a:p>
            <a:pPr lvl="1"/>
            <a:r>
              <a:rPr lang="en-US" dirty="0"/>
              <a:t>No error to evaluate in our model</a:t>
            </a:r>
          </a:p>
          <a:p>
            <a:r>
              <a:rPr lang="en-US" dirty="0"/>
              <a:t>Examples of unsupervised learning</a:t>
            </a:r>
          </a:p>
          <a:p>
            <a:pPr lvl="1"/>
            <a:r>
              <a:rPr lang="en-US" dirty="0"/>
              <a:t>Clustering (Customer Segmentation)</a:t>
            </a:r>
          </a:p>
          <a:p>
            <a:pPr lvl="1"/>
            <a:r>
              <a:rPr lang="en-US" dirty="0"/>
              <a:t>Dimensionality Reduction (Principal Components Analysis)</a:t>
            </a:r>
          </a:p>
          <a:p>
            <a:pPr lvl="1"/>
            <a:r>
              <a:rPr lang="en-US" dirty="0"/>
              <a:t>Anomaly Detection (Outlier Analysis)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169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ROC curve, the ideal curve is close to the top left—you want a classifier that produces a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recall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keeping a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false positive rate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26686B-9FC3-DA44-8E8E-622D466B546E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057400" y="2048608"/>
            <a:ext cx="4782714" cy="1044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92180-2FD9-1B40-8C85-DC124F2FA064}"/>
              </a:ext>
            </a:extLst>
          </p:cNvPr>
          <p:cNvSpPr/>
          <p:nvPr/>
        </p:nvSpPr>
        <p:spPr>
          <a:xfrm>
            <a:off x="1028700" y="1714499"/>
            <a:ext cx="1028700" cy="70338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21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the default threshold of zero, the curve shows that we could achieve a significantly higher recall (around 0.9) while only increasing the FPR slightly</a:t>
            </a:r>
            <a:endParaRPr lang="en-US" sz="3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172D1-1D3A-D04E-B32A-0411616D2E06}"/>
              </a:ext>
            </a:extLst>
          </p:cNvPr>
          <p:cNvCxnSpPr/>
          <p:nvPr/>
        </p:nvCxnSpPr>
        <p:spPr>
          <a:xfrm>
            <a:off x="1257300" y="2822331"/>
            <a:ext cx="0" cy="2312377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89647E-6702-9F41-B5CB-9269D03EE259}"/>
              </a:ext>
            </a:extLst>
          </p:cNvPr>
          <p:cNvCxnSpPr/>
          <p:nvPr/>
        </p:nvCxnSpPr>
        <p:spPr>
          <a:xfrm flipH="1">
            <a:off x="1019908" y="2822331"/>
            <a:ext cx="237392" cy="0"/>
          </a:xfrm>
          <a:prstGeom prst="line">
            <a:avLst/>
          </a:prstGeom>
          <a:ln w="254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2E69F1A-6226-A54E-ACAE-7076FADE873F}"/>
              </a:ext>
            </a:extLst>
          </p:cNvPr>
          <p:cNvSpPr/>
          <p:nvPr/>
        </p:nvSpPr>
        <p:spPr>
          <a:xfrm>
            <a:off x="1406769" y="1960685"/>
            <a:ext cx="193431" cy="202223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A740C8-BD0C-4C4F-9DF6-0CE3D6BDA973}"/>
              </a:ext>
            </a:extLst>
          </p:cNvPr>
          <p:cNvCxnSpPr/>
          <p:nvPr/>
        </p:nvCxnSpPr>
        <p:spPr>
          <a:xfrm flipH="1">
            <a:off x="1019908" y="2048608"/>
            <a:ext cx="501161" cy="0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04363D-11E0-AC4D-96F5-A773CB027AF4}"/>
              </a:ext>
            </a:extLst>
          </p:cNvPr>
          <p:cNvCxnSpPr/>
          <p:nvPr/>
        </p:nvCxnSpPr>
        <p:spPr>
          <a:xfrm>
            <a:off x="1521069" y="2048608"/>
            <a:ext cx="0" cy="3086100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0386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23D7-5C87-CD49-9C8D-790E2A4E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3FAEC-1D15-014D-84FE-CE55322A9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we want to summarize the ROC Curve, we can compute the </a:t>
            </a:r>
            <a:r>
              <a:rPr lang="en-US" i="1" dirty="0"/>
              <a:t>area under the curve (AUC)</a:t>
            </a:r>
          </a:p>
          <a:p>
            <a:pPr lvl="1"/>
            <a:r>
              <a:rPr lang="en-US" dirty="0"/>
              <a:t>Bounded between [0, 1]</a:t>
            </a:r>
          </a:p>
          <a:p>
            <a:pPr lvl="1"/>
            <a:r>
              <a:rPr lang="en-US" dirty="0"/>
              <a:t>Predicting randomly always produces an AUC of 0.5, not matter how imbalanced the classes in a dataset are </a:t>
            </a:r>
          </a:p>
          <a:p>
            <a:pPr lvl="1"/>
            <a:r>
              <a:rPr lang="en-US" dirty="0"/>
              <a:t>This makes it a much better metric for imbalanced classification problems than accuracy</a:t>
            </a:r>
          </a:p>
          <a:p>
            <a:pPr lvl="1"/>
            <a:r>
              <a:rPr lang="en-US" dirty="0"/>
              <a:t>The AUC can be interpreted as evaluating the </a:t>
            </a:r>
            <a:r>
              <a:rPr lang="en-US" i="1" dirty="0"/>
              <a:t>ranking </a:t>
            </a:r>
            <a:r>
              <a:rPr lang="en-US" dirty="0"/>
              <a:t>of positive samples</a:t>
            </a:r>
          </a:p>
          <a:p>
            <a:pPr lvl="1"/>
            <a:r>
              <a:rPr lang="en-US" dirty="0"/>
              <a:t>If you randomly chose one positive and one negative observation, AUC represents the likelihood that your classifier will assign a </a:t>
            </a:r>
            <a:r>
              <a:rPr lang="en-US" b="1" dirty="0"/>
              <a:t>higher predicted probability</a:t>
            </a:r>
            <a:r>
              <a:rPr lang="en-US" dirty="0"/>
              <a:t> to the positive observation</a:t>
            </a:r>
          </a:p>
          <a:p>
            <a:pPr lvl="1"/>
            <a:r>
              <a:rPr lang="en-US" dirty="0"/>
              <a:t>An AUC of 1 means that all positive points have a higher score than all negative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9C843-A2C5-FA4E-AFFA-1922BDB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083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2458-536E-CA4F-9106-36C87099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2E9D-CAAD-AE43-908F-ABDDF30F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roc_auc_score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predicted probability for positive class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roc_auc_score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model.predict_proba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)[:, 1])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D3F8D-7580-F84D-BC7F-7FF295C8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92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perfect ROC curve is shown in green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draw a diagonal line on the ROC plot, this represents a model in which we guess randomly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Predicting randomly always produces an AUC of 0.5, no matter how imbalanced the classes in a dataset are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Our model should lie somewhere between the ideal curve and the diagonal 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4EF2C7-F8FD-BC41-B14E-8F7D2BC1B5AF}"/>
              </a:ext>
            </a:extLst>
          </p:cNvPr>
          <p:cNvCxnSpPr>
            <a:cxnSpLocks/>
          </p:cNvCxnSpPr>
          <p:nvPr/>
        </p:nvCxnSpPr>
        <p:spPr>
          <a:xfrm>
            <a:off x="1046283" y="1723292"/>
            <a:ext cx="0" cy="3437792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9CC226-036C-2643-8326-77C2F156B68A}"/>
              </a:ext>
            </a:extLst>
          </p:cNvPr>
          <p:cNvCxnSpPr>
            <a:cxnSpLocks/>
          </p:cNvCxnSpPr>
          <p:nvPr/>
        </p:nvCxnSpPr>
        <p:spPr>
          <a:xfrm>
            <a:off x="1046283" y="1740876"/>
            <a:ext cx="5108332" cy="0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065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perfect ROC curve is shown in green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draw a diagonal line on the ROC plot, this represents a model in which we guess randomly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Predicting randomly always produces an AUC of 0.5, no matter how imbalanced the classes in a dataset are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Our model should lie somewhere between the ideal curve and the diagonal 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8C5D07-D34D-2040-A1A2-2F06111E2384}"/>
              </a:ext>
            </a:extLst>
          </p:cNvPr>
          <p:cNvCxnSpPr/>
          <p:nvPr/>
        </p:nvCxnSpPr>
        <p:spPr>
          <a:xfrm flipV="1">
            <a:off x="1046283" y="1723292"/>
            <a:ext cx="5108332" cy="3437792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268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perfect ROC curve is shown in green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draw a diagonal line on the ROC plot, this represents a model in which we guess randomly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Predicting randomly always produces an AUC of 0.5, no matter how imbalanced the classes in a dataset are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Our model should lie somewhere between the ideal curve and the diagonal 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4EF2C7-F8FD-BC41-B14E-8F7D2BC1B5AF}"/>
              </a:ext>
            </a:extLst>
          </p:cNvPr>
          <p:cNvCxnSpPr>
            <a:cxnSpLocks/>
          </p:cNvCxnSpPr>
          <p:nvPr/>
        </p:nvCxnSpPr>
        <p:spPr>
          <a:xfrm>
            <a:off x="1046283" y="1723292"/>
            <a:ext cx="0" cy="3437792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9CC226-036C-2643-8326-77C2F156B68A}"/>
              </a:ext>
            </a:extLst>
          </p:cNvPr>
          <p:cNvCxnSpPr>
            <a:cxnSpLocks/>
          </p:cNvCxnSpPr>
          <p:nvPr/>
        </p:nvCxnSpPr>
        <p:spPr>
          <a:xfrm>
            <a:off x="1046283" y="1740876"/>
            <a:ext cx="5108332" cy="0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8C5D07-D34D-2040-A1A2-2F06111E2384}"/>
              </a:ext>
            </a:extLst>
          </p:cNvPr>
          <p:cNvCxnSpPr/>
          <p:nvPr/>
        </p:nvCxnSpPr>
        <p:spPr>
          <a:xfrm flipV="1">
            <a:off x="1046283" y="1723292"/>
            <a:ext cx="5108332" cy="3437792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544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6DE8-4102-C941-83FE-7BD1B94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&amp; 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E6F70E-50E7-C946-8E9C-57B62E64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68266"/>
            <a:ext cx="64598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4E5AF-DA61-FC4E-A5E4-5E5CD24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B3538-E588-C949-9A49-F8ED1C46EEBF}"/>
              </a:ext>
            </a:extLst>
          </p:cNvPr>
          <p:cNvSpPr txBox="1"/>
          <p:nvPr/>
        </p:nvSpPr>
        <p:spPr>
          <a:xfrm>
            <a:off x="6840114" y="1368266"/>
            <a:ext cx="5009797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perfect ROC curve is shown in green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draw a diagonal line on the ROC plot, this represents a model in which we guess randomly</a:t>
            </a:r>
          </a:p>
          <a:p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Predicting randomly always produces an AUC of 0.5, no matter how imbalanced the classes in a dataset are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Our model should lie somewhere between the ideal curve and the diagonal 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4EF2C7-F8FD-BC41-B14E-8F7D2BC1B5AF}"/>
              </a:ext>
            </a:extLst>
          </p:cNvPr>
          <p:cNvCxnSpPr>
            <a:cxnSpLocks/>
          </p:cNvCxnSpPr>
          <p:nvPr/>
        </p:nvCxnSpPr>
        <p:spPr>
          <a:xfrm>
            <a:off x="1046283" y="1723292"/>
            <a:ext cx="0" cy="3437792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9CC226-036C-2643-8326-77C2F156B68A}"/>
              </a:ext>
            </a:extLst>
          </p:cNvPr>
          <p:cNvCxnSpPr>
            <a:cxnSpLocks/>
          </p:cNvCxnSpPr>
          <p:nvPr/>
        </p:nvCxnSpPr>
        <p:spPr>
          <a:xfrm>
            <a:off x="1046283" y="1740876"/>
            <a:ext cx="5108332" cy="0"/>
          </a:xfrm>
          <a:prstGeom prst="line">
            <a:avLst/>
          </a:prstGeom>
          <a:ln w="508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8C5D07-D34D-2040-A1A2-2F06111E2384}"/>
              </a:ext>
            </a:extLst>
          </p:cNvPr>
          <p:cNvCxnSpPr/>
          <p:nvPr/>
        </p:nvCxnSpPr>
        <p:spPr>
          <a:xfrm flipV="1">
            <a:off x="1046283" y="1723292"/>
            <a:ext cx="5108332" cy="3437792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53FD93CF-1373-9B46-9E34-7BCE8421E31C}"/>
              </a:ext>
            </a:extLst>
          </p:cNvPr>
          <p:cNvSpPr/>
          <p:nvPr/>
        </p:nvSpPr>
        <p:spPr>
          <a:xfrm rot="5400000">
            <a:off x="1881553" y="888021"/>
            <a:ext cx="3437792" cy="5108335"/>
          </a:xfrm>
          <a:prstGeom prst="triangle">
            <a:avLst>
              <a:gd name="adj" fmla="val 0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905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0259-AD60-5B45-9B56-B36A3E7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ROC Curve &amp; AUC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CFDB-95B7-3A43-9D1B-F0D5C5C1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in mind that AUC is just a calculation of the area under the ROC curve</a:t>
            </a:r>
          </a:p>
          <a:p>
            <a:r>
              <a:rPr lang="en-US" dirty="0"/>
              <a:t>It does not take the default threshold into account</a:t>
            </a:r>
          </a:p>
          <a:p>
            <a:r>
              <a:rPr lang="en-US" dirty="0"/>
              <a:t>We still need to look at the ROC Curve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36E0C-D514-9B4F-AA45-FBAE5B21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95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Validate</a:t>
            </a:r>
            <a:r>
              <a:rPr lang="en-US" dirty="0"/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i="1" dirty="0"/>
              <a:t>three</a:t>
            </a:r>
            <a:r>
              <a:rPr lang="en-US" dirty="0"/>
              <a:t> main types of Machine 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Unsupervised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Reinforcement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301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14416-E198-FA4A-B66C-20D1ED7C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255C-218F-EC47-BA8C-B220A6BD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one of the main goals in building our classification model is for it perform well on unseen data (</a:t>
            </a:r>
            <a:r>
              <a:rPr lang="en-US" i="1" dirty="0"/>
              <a:t>generalize</a:t>
            </a:r>
            <a:r>
              <a:rPr lang="en-US" dirty="0"/>
              <a:t>)</a:t>
            </a:r>
          </a:p>
          <a:p>
            <a:r>
              <a:rPr lang="en-US" dirty="0"/>
              <a:t>For this reason, we split our data up into a training set and a test set</a:t>
            </a:r>
          </a:p>
          <a:p>
            <a:r>
              <a:rPr lang="en-US" dirty="0"/>
              <a:t>But, when we evaluate the performance of our model, we may find it performs much better on the training set than the test set</a:t>
            </a:r>
          </a:p>
          <a:p>
            <a:r>
              <a:rPr lang="en-US" dirty="0"/>
              <a:t>In this section, we will talk more </a:t>
            </a:r>
            <a:r>
              <a:rPr lang="en-US"/>
              <a:t>about how to </a:t>
            </a:r>
            <a:r>
              <a:rPr lang="en-US" dirty="0"/>
              <a:t>make our models generalize better and more robust methods for evaluating generalization performance than a simple split of the original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874C8-5938-E046-A049-2B33331B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560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FC21-AB3B-B14F-BDC9-90D80A01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Generalization, Overfitting, &amp;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7455-1FE0-8446-A562-4385D30D3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notice our model performs much better on the training set than the test set, this is a strong indication of </a:t>
            </a:r>
            <a:r>
              <a:rPr lang="en-US" i="1" dirty="0"/>
              <a:t>overfitting</a:t>
            </a:r>
          </a:p>
          <a:p>
            <a:r>
              <a:rPr lang="en-US" b="1" i="1" dirty="0"/>
              <a:t>Overfitting</a:t>
            </a:r>
            <a:r>
              <a:rPr lang="en-US" dirty="0"/>
              <a:t> occurs when our model is too complex given the underlying training data </a:t>
            </a:r>
          </a:p>
          <a:p>
            <a:pPr lvl="1"/>
            <a:r>
              <a:rPr lang="en-US" dirty="0"/>
              <a:t>In this case, we say the model has </a:t>
            </a:r>
            <a:r>
              <a:rPr lang="en-US" b="1" i="1" dirty="0"/>
              <a:t>high variance</a:t>
            </a:r>
          </a:p>
          <a:p>
            <a:pPr lvl="1"/>
            <a:r>
              <a:rPr lang="en-US" i="1" dirty="0"/>
              <a:t>Learning the random noise in the data, not the patterns</a:t>
            </a:r>
            <a:endParaRPr lang="en-US" dirty="0"/>
          </a:p>
          <a:p>
            <a:r>
              <a:rPr lang="en-US" dirty="0"/>
              <a:t>Conversely, </a:t>
            </a:r>
            <a:r>
              <a:rPr lang="en-US" b="1" i="1" dirty="0"/>
              <a:t>Underfitting</a:t>
            </a:r>
            <a:r>
              <a:rPr lang="en-US" dirty="0"/>
              <a:t> occurs when our model is not complex enough to capture the patterns in the training data well and also suffers from low performance on unseen data</a:t>
            </a:r>
          </a:p>
          <a:p>
            <a:pPr lvl="1"/>
            <a:r>
              <a:rPr lang="en-US" dirty="0"/>
              <a:t>In this case, we say the model has </a:t>
            </a:r>
            <a:r>
              <a:rPr lang="en-US" b="1" i="1" dirty="0"/>
              <a:t>high bias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439C7-C234-2C4E-9CB0-C82BAB70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277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F53D-536C-AF4B-B06F-1B340984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Generalization, Overfitting, &amp; Underfitting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B66C0C-FE57-6C46-859D-1089C69B7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3" y="1858169"/>
            <a:ext cx="7708900" cy="276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D80CF-00EC-2E49-9E95-7DE7596F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450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D00F-3280-8E43-A1DB-9AB40640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Generalization, Overfitting, &amp;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C86CB-521F-5E41-8423-B30C826D1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want to avoid </a:t>
            </a:r>
            <a:r>
              <a:rPr lang="en-US" i="1" dirty="0"/>
              <a:t>overfitting</a:t>
            </a:r>
            <a:r>
              <a:rPr lang="en-US" dirty="0"/>
              <a:t> because it gives too much predictive power to noise in our training data.</a:t>
            </a:r>
          </a:p>
          <a:p>
            <a:r>
              <a:rPr lang="en-US" dirty="0"/>
              <a:t>But in our attempt to reduce overfitting we can also begin to </a:t>
            </a:r>
            <a:r>
              <a:rPr lang="en-US" i="1" dirty="0"/>
              <a:t>underfit</a:t>
            </a:r>
            <a:r>
              <a:rPr lang="en-US" dirty="0"/>
              <a:t> or ignore important features in our training data</a:t>
            </a:r>
          </a:p>
          <a:p>
            <a:r>
              <a:rPr lang="en-US" dirty="0"/>
              <a:t>So how do we balance the two?</a:t>
            </a:r>
          </a:p>
          <a:p>
            <a:pPr lvl="1"/>
            <a:r>
              <a:rPr lang="en-US" dirty="0"/>
              <a:t>This is a problem we call the </a:t>
            </a:r>
            <a:r>
              <a:rPr lang="en-US" b="1" i="1" dirty="0"/>
              <a:t>Bias-Variance Tradeoff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B7F2-9225-1E40-8043-90697E9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15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D85-CA5D-3944-8F7F-3C1D4AD0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EE77-6E62-224C-858F-5DC97821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Variance</a:t>
            </a:r>
            <a:r>
              <a:rPr lang="en-US" dirty="0"/>
              <a:t> measures the consistency (or variability) of the model prediction for a particular sample instance if we were to retrain the model multiple times on different subsets of the training dataset</a:t>
            </a:r>
          </a:p>
          <a:p>
            <a:pPr lvl="1"/>
            <a:r>
              <a:rPr lang="en-US" dirty="0"/>
              <a:t>The model is sensitive to the randomness in the training data</a:t>
            </a:r>
          </a:p>
          <a:p>
            <a:r>
              <a:rPr lang="en-US" b="1" i="1" dirty="0"/>
              <a:t>Bias</a:t>
            </a:r>
            <a:r>
              <a:rPr lang="en-US" dirty="0"/>
              <a:t> measures how far off the predictions are from the correct values in general if we rebuild the model multiple times on different training datasets </a:t>
            </a:r>
          </a:p>
          <a:p>
            <a:pPr lvl="1"/>
            <a:r>
              <a:rPr lang="en-US" dirty="0"/>
              <a:t>Bias is the measure of the systematic error that is not due to randomness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53C5-E65C-8D42-9D36-007C6C06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52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5C9C-A192-3A4C-ACC9-D3E5C252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8C616-772D-1B49-A9B0-13B85053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B6E935-4218-564F-A6B1-B67EFD729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343" y="1173296"/>
            <a:ext cx="5050338" cy="474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053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8E38-CA94-9A4F-812A-EB0EAA6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9F686-0401-E949-8217-1AC995B8C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37468"/>
            <a:ext cx="6064134" cy="4201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9D02A-F68D-4249-B7C8-3CD525E6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48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8E38-CA94-9A4F-812A-EB0EAA6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9F686-0401-E949-8217-1AC995B8C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37468"/>
            <a:ext cx="6064134" cy="4201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9D02A-F68D-4249-B7C8-3CD525E6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577DB-72B9-3A42-9A8F-9B11FB05A2C2}"/>
              </a:ext>
            </a:extLst>
          </p:cNvPr>
          <p:cNvSpPr txBox="1"/>
          <p:nvPr/>
        </p:nvSpPr>
        <p:spPr>
          <a:xfrm>
            <a:off x="6749934" y="2191338"/>
            <a:ext cx="500979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complexity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will result in high error (poor accuracy) for both training and test data. This is because the model lacks enough complexity to describe the data.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CCDE3-6209-7548-B53A-6109A47F4BA7}"/>
              </a:ext>
            </a:extLst>
          </p:cNvPr>
          <p:cNvSpPr/>
          <p:nvPr/>
        </p:nvSpPr>
        <p:spPr>
          <a:xfrm>
            <a:off x="685800" y="1459523"/>
            <a:ext cx="879231" cy="3402623"/>
          </a:xfrm>
          <a:prstGeom prst="rect">
            <a:avLst/>
          </a:prstGeom>
          <a:solidFill>
            <a:schemeClr val="accent1">
              <a:alpha val="24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145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8E38-CA94-9A4F-812A-EB0EAA6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9F686-0401-E949-8217-1AC995B8C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37468"/>
            <a:ext cx="6064134" cy="4201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9D02A-F68D-4249-B7C8-3CD525E6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577DB-72B9-3A42-9A8F-9B11FB05A2C2}"/>
              </a:ext>
            </a:extLst>
          </p:cNvPr>
          <p:cNvSpPr txBox="1"/>
          <p:nvPr/>
        </p:nvSpPr>
        <p:spPr>
          <a:xfrm>
            <a:off x="6749934" y="2191338"/>
            <a:ext cx="5009797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complexity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will result in a low training error and a high test error. This is because a complex model will be able to model the training data a bit 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well, and can’t generalize to the test data.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CCDE3-6209-7548-B53A-6109A47F4BA7}"/>
              </a:ext>
            </a:extLst>
          </p:cNvPr>
          <p:cNvSpPr/>
          <p:nvPr/>
        </p:nvSpPr>
        <p:spPr>
          <a:xfrm>
            <a:off x="4985238" y="1459523"/>
            <a:ext cx="949570" cy="3402623"/>
          </a:xfrm>
          <a:prstGeom prst="rect">
            <a:avLst/>
          </a:prstGeom>
          <a:solidFill>
            <a:schemeClr val="accent1">
              <a:alpha val="24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436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8E38-CA94-9A4F-812A-EB0EAA6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49F686-0401-E949-8217-1AC995B8C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54" y="1337468"/>
            <a:ext cx="6064134" cy="4201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9D02A-F68D-4249-B7C8-3CD525E6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577DB-72B9-3A42-9A8F-9B11FB05A2C2}"/>
              </a:ext>
            </a:extLst>
          </p:cNvPr>
          <p:cNvSpPr txBox="1"/>
          <p:nvPr/>
        </p:nvSpPr>
        <p:spPr>
          <a:xfrm>
            <a:off x="6749934" y="2191338"/>
            <a:ext cx="5009797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complexity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lies where the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error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reaches a </a:t>
            </a:r>
            <a:r>
              <a:rPr lang="en-US" sz="24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minimum.</a:t>
            </a:r>
            <a:endParaRPr lang="en-US" sz="2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751D1C-4377-9B4D-8057-5455096F3D68}"/>
              </a:ext>
            </a:extLst>
          </p:cNvPr>
          <p:cNvCxnSpPr>
            <a:cxnSpLocks/>
          </p:cNvCxnSpPr>
          <p:nvPr/>
        </p:nvCxnSpPr>
        <p:spPr>
          <a:xfrm>
            <a:off x="685800" y="3780692"/>
            <a:ext cx="52578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1DFB0B-72B6-1A42-809C-BB5BC9831025}"/>
              </a:ext>
            </a:extLst>
          </p:cNvPr>
          <p:cNvCxnSpPr>
            <a:cxnSpLocks/>
          </p:cNvCxnSpPr>
          <p:nvPr/>
        </p:nvCxnSpPr>
        <p:spPr>
          <a:xfrm>
            <a:off x="3376244" y="3780692"/>
            <a:ext cx="0" cy="108145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miley Face 12">
            <a:extLst>
              <a:ext uri="{FF2B5EF4-FFF2-40B4-BE49-F238E27FC236}">
                <a16:creationId xmlns:a16="http://schemas.microsoft.com/office/drawing/2014/main" id="{67C250E8-6156-5048-8FB3-99D3AEAA8F04}"/>
              </a:ext>
            </a:extLst>
          </p:cNvPr>
          <p:cNvSpPr/>
          <p:nvPr/>
        </p:nvSpPr>
        <p:spPr>
          <a:xfrm>
            <a:off x="3261946" y="4914898"/>
            <a:ext cx="237392" cy="228601"/>
          </a:xfrm>
          <a:prstGeom prst="smileyF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88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input, there is </a:t>
            </a:r>
            <a:r>
              <a:rPr lang="en-US" i="1" dirty="0"/>
              <a:t>no </a:t>
            </a:r>
            <a:r>
              <a:rPr lang="en-US" dirty="0"/>
              <a:t>target value (label) associated with it</a:t>
            </a:r>
          </a:p>
          <a:p>
            <a:r>
              <a:rPr lang="en-US" dirty="0"/>
              <a:t>Area of ML inspired by behavioral psychology</a:t>
            </a:r>
          </a:p>
          <a:p>
            <a:pPr lvl="1"/>
            <a:r>
              <a:rPr lang="en-US" dirty="0"/>
              <a:t>Concerned with how agents should act in their environment so as to maximize some cumulative reward. </a:t>
            </a:r>
          </a:p>
          <a:p>
            <a:r>
              <a:rPr lang="en-US" dirty="0"/>
              <a:t>Examples of Reinforcement Learning</a:t>
            </a:r>
          </a:p>
          <a:p>
            <a:pPr lvl="1"/>
            <a:r>
              <a:rPr lang="en-US" dirty="0"/>
              <a:t>Self-driving car</a:t>
            </a:r>
          </a:p>
          <a:p>
            <a:pPr lvl="1"/>
            <a:r>
              <a:rPr lang="en-US" dirty="0"/>
              <a:t>Chess bot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5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163D-6244-6340-8F78-0A68449C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832FC-708C-444A-8E4E-90DBBA28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we’ve seen, overfitting and underfitting have very clear signatures in training and test data </a:t>
            </a:r>
          </a:p>
          <a:p>
            <a:pPr lvl="1"/>
            <a:r>
              <a:rPr lang="en-US" i="1" dirty="0"/>
              <a:t>Overfitting</a:t>
            </a:r>
            <a:r>
              <a:rPr lang="en-US" dirty="0"/>
              <a:t> results in </a:t>
            </a:r>
            <a:r>
              <a:rPr lang="en-US" i="1" dirty="0"/>
              <a:t>low training error </a:t>
            </a:r>
            <a:r>
              <a:rPr lang="en-US" dirty="0"/>
              <a:t>and </a:t>
            </a:r>
            <a:r>
              <a:rPr lang="en-US" i="1" dirty="0"/>
              <a:t>high test error</a:t>
            </a:r>
          </a:p>
          <a:p>
            <a:pPr lvl="1"/>
            <a:r>
              <a:rPr lang="en-US" i="1" dirty="0"/>
              <a:t>Underfitting</a:t>
            </a:r>
            <a:r>
              <a:rPr lang="en-US" dirty="0"/>
              <a:t> results in </a:t>
            </a:r>
            <a:r>
              <a:rPr lang="en-US" i="1" dirty="0"/>
              <a:t>high training &amp; test errors</a:t>
            </a:r>
          </a:p>
          <a:p>
            <a:r>
              <a:rPr lang="en-US" dirty="0"/>
              <a:t>To find an acceptable bias-variance tradeoff, we need to evaluate our model carefully</a:t>
            </a:r>
          </a:p>
          <a:p>
            <a:r>
              <a:rPr lang="en-US" dirty="0"/>
              <a:t>Often we use more robust methods than a simple training and test set split to find this tradeoff</a:t>
            </a:r>
          </a:p>
          <a:p>
            <a:pPr lvl="1"/>
            <a:r>
              <a:rPr lang="en-US" b="1" i="1" dirty="0"/>
              <a:t>Cross-validation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C50D4-5F63-8645-82D9-01A6DCC6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64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5023-5660-A141-912F-205A66A9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CFA7-F0A7-1849-A18E-246086B9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i="1" dirty="0"/>
              <a:t>cross-validation</a:t>
            </a:r>
            <a:r>
              <a:rPr lang="en-US" dirty="0"/>
              <a:t>, instead of just splitting the data set in to a training set and a test set, the data is split repeatedly and multiple models are trained</a:t>
            </a:r>
          </a:p>
          <a:p>
            <a:r>
              <a:rPr lang="en-US" dirty="0"/>
              <a:t>The </a:t>
            </a:r>
            <a:r>
              <a:rPr lang="en-US" i="1" dirty="0"/>
              <a:t>two</a:t>
            </a:r>
            <a:r>
              <a:rPr lang="en-US" dirty="0"/>
              <a:t> most common methods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Holdout Cross-Validation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/>
              <a:t>k</a:t>
            </a:r>
            <a:r>
              <a:rPr lang="en-US" dirty="0"/>
              <a:t>-Fold Cross-Validation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D5AFD-03B8-D34B-87D9-6DA8AD73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103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5023-5660-A141-912F-205A66A9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CFA7-F0A7-1849-A18E-246086B9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Holdout Cross-Validation</a:t>
            </a:r>
          </a:p>
          <a:p>
            <a:pPr lvl="1"/>
            <a:r>
              <a:rPr lang="en-US" dirty="0"/>
              <a:t>Using the holdout method, we split our initial dataset into 3 separate sets: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Training (70 %)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Validation (15 %)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Testing (15 %)</a:t>
            </a:r>
          </a:p>
          <a:p>
            <a:pPr lvl="1"/>
            <a:r>
              <a:rPr lang="en-US" dirty="0"/>
              <a:t> The training set is used to fit the models, and the performance on the validation set is then used for the model selection</a:t>
            </a:r>
          </a:p>
          <a:p>
            <a:pPr lvl="2"/>
            <a:r>
              <a:rPr lang="en-US" b="1" i="1" dirty="0"/>
              <a:t>Model Selection </a:t>
            </a:r>
            <a:r>
              <a:rPr lang="en-US" dirty="0"/>
              <a:t>is the process where we try to select the optimal values of tuning parameters (</a:t>
            </a:r>
            <a:r>
              <a:rPr lang="en-US" i="1" dirty="0"/>
              <a:t>hyperparameters</a:t>
            </a:r>
            <a:r>
              <a:rPr lang="en-US" dirty="0"/>
              <a:t>) for our models</a:t>
            </a:r>
          </a:p>
          <a:p>
            <a:pPr lvl="2"/>
            <a:r>
              <a:rPr lang="en-US" dirty="0"/>
              <a:t>The advantage of having a test set that the model hasn't seen before during the training and model selection steps is that we can obtain a less biased estimate of its ability to generalize to new data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D5AFD-03B8-D34B-87D9-6DA8AD73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53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FC56-307D-7040-9CDD-0E1EBB48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Holdout Cross-Validation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54D4EC-56CF-6E4B-B789-0A7D381E0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154" y="1423035"/>
            <a:ext cx="5740400" cy="424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16DF4-80CD-3646-A324-7E593DA7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9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5023-5660-A141-912F-205A66A9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FCFA7-F0A7-1849-A18E-246086B9C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-Fold Cross-Validation</a:t>
            </a:r>
          </a:p>
          <a:p>
            <a:pPr lvl="1"/>
            <a:r>
              <a:rPr lang="en-US" dirty="0"/>
              <a:t>In </a:t>
            </a:r>
            <a:r>
              <a:rPr lang="en-US" i="1" dirty="0"/>
              <a:t>k</a:t>
            </a:r>
            <a:r>
              <a:rPr lang="en-US" dirty="0"/>
              <a:t>-fold cross-validation, we randomly split the training dataset into </a:t>
            </a:r>
            <a:r>
              <a:rPr lang="en-US" i="1" dirty="0"/>
              <a:t>k</a:t>
            </a:r>
            <a:r>
              <a:rPr lang="en-US" dirty="0"/>
              <a:t> folds without replacement, where </a:t>
            </a:r>
            <a:r>
              <a:rPr lang="en-US" i="1" dirty="0"/>
              <a:t>k-1</a:t>
            </a:r>
            <a:r>
              <a:rPr lang="en-US" dirty="0"/>
              <a:t> folds are used for the model training, and one fold is used for performance evaluation</a:t>
            </a:r>
          </a:p>
          <a:p>
            <a:pPr lvl="1"/>
            <a:r>
              <a:rPr lang="en-US" dirty="0"/>
              <a:t>This procedure is repeated k times so that we obtain k models and performance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D5AFD-03B8-D34B-87D9-6DA8AD73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540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5F82-1264-6E4C-A524-D9844A57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-Fold Cross-Validation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40C1A-E63F-7048-B602-1162F0BEA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847" y="1486535"/>
            <a:ext cx="7416800" cy="4114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71A1A-3D0C-294E-A588-336117C8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42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2D48-6A0A-3149-9778-DEF2DC9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-Fold 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40DC-D676-C249-81F1-F5F387BA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then calculate the average performance of the models based on the different, independent folds to obtain a performance estimate that is less sensitive to the sub-partitioning of the training data compared to the holdout method </a:t>
            </a:r>
          </a:p>
          <a:p>
            <a:r>
              <a:rPr lang="en-US" dirty="0"/>
              <a:t>Generally use </a:t>
            </a:r>
            <a:r>
              <a:rPr lang="en-US" i="1" dirty="0"/>
              <a:t>k</a:t>
            </a:r>
            <a:r>
              <a:rPr lang="en-US" dirty="0"/>
              <a:t>-fold cross-validation for model tuning</a:t>
            </a:r>
          </a:p>
          <a:p>
            <a:r>
              <a:rPr lang="en-US" dirty="0"/>
              <a:t>Once we have found satisfactory </a:t>
            </a:r>
            <a:r>
              <a:rPr lang="en-US" i="1" dirty="0" err="1"/>
              <a:t>hyperparameter</a:t>
            </a:r>
            <a:r>
              <a:rPr lang="en-US" dirty="0"/>
              <a:t> values, we can retrain the model on the complete training set and obtain a final performance estimate using the independent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3F474-214E-5A45-B64D-98DB5FC9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805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Improve</a:t>
            </a:r>
            <a:r>
              <a:rPr lang="en-US" dirty="0"/>
              <a:t> Model Performance/</a:t>
            </a:r>
            <a:r>
              <a:rPr lang="en-US" b="1" dirty="0"/>
              <a:t>Select</a:t>
            </a:r>
            <a:r>
              <a:rPr lang="en-US" dirty="0"/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883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Model Performance/Select the Best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 more training samples</a:t>
            </a:r>
          </a:p>
          <a:p>
            <a:pPr lvl="1"/>
            <a:r>
              <a:rPr lang="en-US" dirty="0"/>
              <a:t>Not always possible </a:t>
            </a:r>
          </a:p>
          <a:p>
            <a:r>
              <a:rPr lang="en-US" dirty="0"/>
              <a:t>Merge additional datasets </a:t>
            </a:r>
          </a:p>
          <a:p>
            <a:pPr lvl="1"/>
            <a:r>
              <a:rPr lang="en-US" dirty="0"/>
              <a:t>Not always possible</a:t>
            </a:r>
          </a:p>
          <a:p>
            <a:r>
              <a:rPr lang="en-US" dirty="0"/>
              <a:t>Tune hyperparameters </a:t>
            </a:r>
          </a:p>
          <a:p>
            <a:pPr lvl="1"/>
            <a:r>
              <a:rPr lang="en-US" dirty="0"/>
              <a:t>This is model-specific and will be covered in the following days</a:t>
            </a:r>
          </a:p>
          <a:p>
            <a:r>
              <a:rPr lang="en-US" dirty="0"/>
              <a:t>Adjust model complexity &amp; flexibility (bias-variance tradeoff)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988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74CA-B4FB-7847-9585-6AD51CFC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0784-769B-154A-AF49-B000F91FD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do some more examples and exercises to reinforce the concepts from the machine learning overview!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AEFB-6C35-984A-A760-DAD5C9F1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framework to implement Machine Learning algorithms</a:t>
            </a:r>
          </a:p>
          <a:p>
            <a:r>
              <a:rPr lang="en-US" dirty="0"/>
              <a:t>There are </a:t>
            </a:r>
            <a:r>
              <a:rPr lang="en-US" i="1" dirty="0"/>
              <a:t>hundreds</a:t>
            </a:r>
            <a:r>
              <a:rPr lang="en-US" dirty="0"/>
              <a:t> of programming languages</a:t>
            </a:r>
          </a:p>
          <a:p>
            <a:pPr lvl="1"/>
            <a:r>
              <a:rPr lang="en-US" dirty="0">
                <a:hlinkClick r:id="rId2"/>
              </a:rPr>
              <a:t>https://en.wikipedia.org/wiki/List_of_programming_languages</a:t>
            </a:r>
            <a:r>
              <a:rPr lang="en-US" dirty="0"/>
              <a:t> </a:t>
            </a:r>
          </a:p>
          <a:p>
            <a:r>
              <a:rPr lang="en-US" dirty="0"/>
              <a:t>This course will use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07" y="3732632"/>
            <a:ext cx="7226893" cy="26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2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07" y="3732632"/>
            <a:ext cx="7226893" cy="2623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benefits to using python for Machine Learning</a:t>
            </a:r>
          </a:p>
          <a:p>
            <a:pPr lvl="1"/>
            <a:r>
              <a:rPr lang="en-US" b="1" dirty="0"/>
              <a:t>Interpreted</a:t>
            </a:r>
            <a:r>
              <a:rPr lang="en-US" dirty="0"/>
              <a:t> Language</a:t>
            </a:r>
          </a:p>
          <a:p>
            <a:pPr lvl="2"/>
            <a:r>
              <a:rPr lang="en-US" dirty="0"/>
              <a:t>No need to compile &amp; easier to implement</a:t>
            </a:r>
          </a:p>
          <a:p>
            <a:pPr lvl="1"/>
            <a:r>
              <a:rPr lang="en-US" b="1" dirty="0"/>
              <a:t>Dynamic</a:t>
            </a:r>
            <a:r>
              <a:rPr lang="en-US" dirty="0"/>
              <a:t> Typing</a:t>
            </a:r>
          </a:p>
          <a:p>
            <a:pPr lvl="2"/>
            <a:r>
              <a:rPr lang="en-US" dirty="0"/>
              <a:t>No need to declare variable types and then assign them </a:t>
            </a:r>
          </a:p>
          <a:p>
            <a:pPr lvl="1"/>
            <a:r>
              <a:rPr lang="en-US" b="1" dirty="0"/>
              <a:t>Strong</a:t>
            </a:r>
            <a:r>
              <a:rPr lang="en-US" dirty="0"/>
              <a:t> Typing</a:t>
            </a:r>
          </a:p>
          <a:p>
            <a:pPr lvl="2"/>
            <a:r>
              <a:rPr lang="en-US" dirty="0"/>
              <a:t>Once a value is initialized and saved, it is never coerced. Type casting must be done explicitly</a:t>
            </a:r>
          </a:p>
          <a:p>
            <a:pPr lvl="1"/>
            <a:r>
              <a:rPr lang="en-US" b="1" dirty="0"/>
              <a:t>High Level</a:t>
            </a:r>
          </a:p>
          <a:p>
            <a:pPr lvl="2"/>
            <a:r>
              <a:rPr lang="en-US" dirty="0"/>
              <a:t>More human readable (white space matters)</a:t>
            </a:r>
          </a:p>
          <a:p>
            <a:pPr lvl="1"/>
            <a:r>
              <a:rPr lang="en-US" dirty="0"/>
              <a:t>Machine Learning &amp; Deep Learning </a:t>
            </a:r>
            <a:r>
              <a:rPr lang="en-US" b="1" dirty="0"/>
              <a:t>API</a:t>
            </a:r>
            <a:r>
              <a:rPr lang="en-US" dirty="0"/>
              <a:t>s</a:t>
            </a:r>
          </a:p>
          <a:p>
            <a:pPr lvl="2"/>
            <a:r>
              <a:rPr lang="en-US" dirty="0"/>
              <a:t>Scikit-Learn, Tensorflow, Keras, CNTK, Apache MXNET, PyTorch,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0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Math?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lots of ML code out there that you can just download and run</a:t>
            </a:r>
          </a:p>
          <a:p>
            <a:pPr lvl="1"/>
            <a:r>
              <a:rPr lang="en-US" dirty="0"/>
              <a:t>To get useful insights &amp; meaningful results, you need to understand the mathematical underpinnings</a:t>
            </a:r>
          </a:p>
          <a:p>
            <a:pPr lvl="1"/>
            <a:r>
              <a:rPr lang="en-US" dirty="0"/>
              <a:t>Knowing the algorithms helps you know when to choose each one for a given problem</a:t>
            </a:r>
          </a:p>
          <a:p>
            <a:pPr lvl="1"/>
            <a:r>
              <a:rPr lang="en-US" dirty="0"/>
              <a:t>Recognize over/underfitting</a:t>
            </a:r>
          </a:p>
          <a:p>
            <a:pPr lvl="1"/>
            <a:r>
              <a:rPr lang="en-US" dirty="0"/>
              <a:t>Troubleshooting poor/ambiguous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9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&amp; 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software and frameworks we will be using are as follows: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Language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Python 3.5 (Anaconda Distribution)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ML/DL Frameworks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scikit</a:t>
            </a:r>
            <a:r>
              <a:rPr lang="en-US" dirty="0"/>
              <a:t>-learn &amp; </a:t>
            </a:r>
            <a:r>
              <a:rPr lang="en-US" dirty="0" err="1"/>
              <a:t>Keras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IDE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Spyder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Course Content Delivery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Github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Comunication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Slack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1: Intro &amp; Review</a:t>
            </a:r>
          </a:p>
          <a:p>
            <a:pPr lvl="1"/>
            <a:r>
              <a:rPr lang="en-US" dirty="0"/>
              <a:t>Introduction &amp; Course Overview</a:t>
            </a:r>
          </a:p>
          <a:p>
            <a:pPr lvl="1"/>
            <a:r>
              <a:rPr lang="en-US" dirty="0"/>
              <a:t>Review of Fundamentals for Machine Learning in Python</a:t>
            </a:r>
          </a:p>
          <a:p>
            <a:r>
              <a:rPr lang="en-US" dirty="0"/>
              <a:t>Day 2: Intro to Classification Algorithms</a:t>
            </a:r>
          </a:p>
          <a:p>
            <a:pPr lvl="1"/>
            <a:r>
              <a:rPr lang="en-US" dirty="0"/>
              <a:t>Probability Theory</a:t>
            </a:r>
          </a:p>
          <a:p>
            <a:pPr lvl="1"/>
            <a:r>
              <a:rPr lang="en-US" dirty="0"/>
              <a:t>Common &amp; Probabilistic Classifiers</a:t>
            </a:r>
          </a:p>
          <a:p>
            <a:r>
              <a:rPr lang="en-US" dirty="0"/>
              <a:t>Day 3: Tree-Based Methods for Classification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r>
              <a:rPr lang="en-US" dirty="0"/>
              <a:t>Day 4: Neural Networks</a:t>
            </a:r>
          </a:p>
          <a:p>
            <a:pPr lvl="1"/>
            <a:r>
              <a:rPr lang="en-US" dirty="0"/>
              <a:t>Perceptron (Single &amp; Multilayer) &amp; ADALINE Networks</a:t>
            </a:r>
          </a:p>
          <a:p>
            <a:pPr lvl="1"/>
            <a:r>
              <a:rPr lang="en-US" dirty="0"/>
              <a:t>Optimization, Backpropagation, &amp; Learning Rules</a:t>
            </a:r>
          </a:p>
          <a:p>
            <a:r>
              <a:rPr lang="en-US" dirty="0"/>
              <a:t>Day 5: Deep Learning (Neural Networks Cont.)</a:t>
            </a:r>
          </a:p>
          <a:p>
            <a:pPr lvl="1"/>
            <a:r>
              <a:rPr lang="en-US" dirty="0"/>
              <a:t>Brief Background</a:t>
            </a:r>
          </a:p>
          <a:p>
            <a:pPr lvl="1"/>
            <a:r>
              <a:rPr lang="en-US" dirty="0"/>
              <a:t>Convolution Networks</a:t>
            </a:r>
          </a:p>
          <a:p>
            <a:pPr lvl="1"/>
            <a:r>
              <a:rPr lang="en-US" dirty="0"/>
              <a:t>Tensorflow &amp; Keras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1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Slack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Invite Link: </a:t>
            </a:r>
          </a:p>
          <a:p>
            <a:pPr lvl="1"/>
            <a:r>
              <a:rPr lang="en-US" dirty="0">
                <a:hlinkClick r:id="rId2"/>
              </a:rPr>
              <a:t>https://join.slack.com/t/hpsi-classification/shared_invite/enQtMjk5MjQzMTMxNzM1LTA2NDU2NTcyZGVjZDlkZThhNjZmN2MwYThmNWI2ZTZlYTI2OTQyOTkyN2M4MmE4OWZkMzFmNzY5MWJmYjZjNTc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Access to the Course Content on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do not have a GitHub account, please go to the following link and make one: </a:t>
            </a:r>
          </a:p>
          <a:p>
            <a:pPr lvl="1"/>
            <a:r>
              <a:rPr lang="en-US" dirty="0">
                <a:hlinkClick r:id="rId2"/>
              </a:rPr>
              <a:t>https://github.com/join?source=header-home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Send your GitHub username to us through the </a:t>
            </a:r>
            <a:r>
              <a:rPr lang="en-US" b="1" dirty="0"/>
              <a:t>#</a:t>
            </a:r>
            <a:r>
              <a:rPr lang="en-US" b="1" dirty="0" err="1"/>
              <a:t>github</a:t>
            </a:r>
            <a:r>
              <a:rPr lang="en-US" b="1" dirty="0"/>
              <a:t>-usernames </a:t>
            </a:r>
            <a:r>
              <a:rPr lang="en-US" dirty="0"/>
              <a:t>channel on Slack</a:t>
            </a:r>
          </a:p>
          <a:p>
            <a:pPr lvl="1"/>
            <a:r>
              <a:rPr lang="en-US" dirty="0"/>
              <a:t>You should receive an email inviting you to collaborate to the </a:t>
            </a:r>
            <a:r>
              <a:rPr lang="en-US" i="1" dirty="0"/>
              <a:t>HPSI-Classification </a:t>
            </a:r>
            <a:r>
              <a:rPr lang="en-US" dirty="0"/>
              <a:t>repository</a:t>
            </a:r>
          </a:p>
          <a:p>
            <a:pPr lvl="1"/>
            <a:r>
              <a:rPr lang="en-US" dirty="0"/>
              <a:t>Clone the repository</a:t>
            </a:r>
          </a:p>
          <a:p>
            <a:pPr lvl="1"/>
            <a:r>
              <a:rPr lang="en-US" dirty="0"/>
              <a:t>Move the repository from your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Downloads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folder</a:t>
            </a:r>
            <a:r>
              <a:rPr lang="en-US" dirty="0"/>
              <a:t> to your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Desktop</a:t>
            </a:r>
            <a:r>
              <a:rPr lang="en-US" dirty="0"/>
              <a:t> 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Documents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folder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2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 Setup &amp; Testing of Working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instructions in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README.md</a:t>
            </a:r>
            <a:r>
              <a:rPr lang="en-US" dirty="0"/>
              <a:t> file to: </a:t>
            </a:r>
          </a:p>
          <a:p>
            <a:pPr lvl="1"/>
            <a:r>
              <a:rPr lang="en-US" dirty="0"/>
              <a:t>Setup the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lvl="2"/>
            <a:r>
              <a:rPr lang="en-US" dirty="0"/>
              <a:t>To learn more about managing </a:t>
            </a:r>
            <a:r>
              <a:rPr lang="en-US" dirty="0" err="1"/>
              <a:t>conda</a:t>
            </a:r>
            <a:r>
              <a:rPr lang="en-US" dirty="0"/>
              <a:t> environments go to: </a:t>
            </a:r>
            <a:r>
              <a:rPr lang="en-US" dirty="0">
                <a:hlinkClick r:id="rId2"/>
              </a:rPr>
              <a:t>https://conda.io/docs/user-guide/tasks/manage-environments.html#creating-an-environment-from-an-environment-yml-file</a:t>
            </a:r>
            <a:r>
              <a:rPr lang="en-US" dirty="0"/>
              <a:t> (Optional)</a:t>
            </a:r>
          </a:p>
          <a:p>
            <a:pPr lvl="1"/>
            <a:r>
              <a:rPr lang="en-US" dirty="0"/>
              <a:t>Activate the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lvl="1"/>
            <a:r>
              <a:rPr lang="en-US" dirty="0"/>
              <a:t>Run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import_</a:t>
            </a:r>
            <a:r>
              <a:rPr lang="en-US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test.py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script to ensure your environment has been configured properly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59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Concepts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 Python (Assumed)</a:t>
            </a:r>
          </a:p>
          <a:p>
            <a:pPr lvl="1"/>
            <a:r>
              <a:rPr lang="en-US" dirty="0"/>
              <a:t>Data Types</a:t>
            </a:r>
          </a:p>
          <a:p>
            <a:pPr lvl="2"/>
            <a:r>
              <a:rPr lang="en-US" dirty="0"/>
              <a:t>Booleans, numbers (</a:t>
            </a:r>
            <a:r>
              <a:rPr lang="en-US" dirty="0" err="1"/>
              <a:t>int</a:t>
            </a:r>
            <a:r>
              <a:rPr lang="en-US" dirty="0"/>
              <a:t>/float), strings, lists, tuples, sets, dictionaries</a:t>
            </a:r>
          </a:p>
          <a:p>
            <a:pPr lvl="1"/>
            <a:r>
              <a:rPr lang="en-US" dirty="0"/>
              <a:t>Conditionals </a:t>
            </a:r>
          </a:p>
          <a:p>
            <a:pPr lvl="2"/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</a:t>
            </a:r>
          </a:p>
          <a:p>
            <a:pPr lvl="1"/>
            <a:r>
              <a:rPr lang="en-US" dirty="0"/>
              <a:t>Loops</a:t>
            </a:r>
          </a:p>
          <a:p>
            <a:pPr lvl="2"/>
            <a:r>
              <a:rPr lang="en-US" dirty="0"/>
              <a:t>for/while</a:t>
            </a:r>
          </a:p>
          <a:p>
            <a:pPr lvl="1"/>
            <a:r>
              <a:rPr lang="en-US" dirty="0"/>
              <a:t>Functions</a:t>
            </a:r>
          </a:p>
          <a:p>
            <a:r>
              <a:rPr lang="en-US" dirty="0"/>
              <a:t>Python Cheat 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2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are going to review some math we will need for the algorithms and topics discussed throughout the rest of the course</a:t>
            </a:r>
          </a:p>
          <a:p>
            <a:r>
              <a:rPr lang="en-US" dirty="0"/>
              <a:t>Machine Learning is primarily based on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Calculus &amp; Optimization</a:t>
            </a:r>
          </a:p>
          <a:p>
            <a:pPr lvl="1"/>
            <a:r>
              <a:rPr lang="en-US" dirty="0"/>
              <a:t>Probability Theory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0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of Linear Algebra involves the following types of objects:</a:t>
            </a:r>
          </a:p>
          <a:p>
            <a:pPr lvl="1"/>
            <a:r>
              <a:rPr lang="en-US" dirty="0"/>
              <a:t>Scalars</a:t>
            </a:r>
          </a:p>
          <a:p>
            <a:pPr lvl="1"/>
            <a:r>
              <a:rPr lang="en-US" dirty="0"/>
              <a:t>Vectors</a:t>
            </a:r>
          </a:p>
          <a:p>
            <a:pPr lvl="1"/>
            <a:r>
              <a:rPr lang="en-US" dirty="0"/>
              <a:t>Matrices</a:t>
            </a:r>
          </a:p>
          <a:p>
            <a:pPr lvl="1"/>
            <a:r>
              <a:rPr lang="en-US" dirty="0"/>
              <a:t>Tensors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55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scalar</a:t>
            </a:r>
            <a:r>
              <a:rPr lang="en-US" dirty="0"/>
              <a:t> is just a single number</a:t>
            </a:r>
          </a:p>
          <a:p>
            <a:pPr lvl="1"/>
            <a:r>
              <a:rPr lang="en-US" dirty="0"/>
              <a:t>Quantity that only has </a:t>
            </a:r>
            <a:r>
              <a:rPr lang="en-US" i="1" dirty="0"/>
              <a:t>magnitude</a:t>
            </a:r>
          </a:p>
          <a:p>
            <a:pPr lvl="1"/>
            <a:r>
              <a:rPr lang="en-US" dirty="0"/>
              <a:t>Usually denoted by a lowercase, italicized letter such as </a:t>
            </a:r>
            <a:r>
              <a:rPr lang="en-US" i="1" dirty="0"/>
              <a:t>c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scalar addition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 = 2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b = 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 + b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6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58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vector</a:t>
                </a:r>
                <a:r>
                  <a:rPr lang="en-US" dirty="0"/>
                  <a:t> is an 1-D array of numbers</a:t>
                </a:r>
              </a:p>
              <a:p>
                <a:pPr lvl="1"/>
                <a:r>
                  <a:rPr lang="en-US" dirty="0"/>
                  <a:t>Has both </a:t>
                </a:r>
                <a:r>
                  <a:rPr lang="en-US" i="1" dirty="0"/>
                  <a:t>magnitude</a:t>
                </a:r>
                <a:r>
                  <a:rPr lang="en-US" dirty="0"/>
                  <a:t> and </a:t>
                </a:r>
                <a:r>
                  <a:rPr lang="en-US" i="1" dirty="0"/>
                  <a:t>direction</a:t>
                </a:r>
                <a:endParaRPr lang="en-US" dirty="0"/>
              </a:p>
              <a:p>
                <a:pPr lvl="1"/>
                <a:r>
                  <a:rPr lang="en-US" dirty="0"/>
                  <a:t>Usually denoted by a lowercase, bold letter such as </a:t>
                </a:r>
                <a:r>
                  <a:rPr lang="en-US" b="1" dirty="0"/>
                  <a:t>x</a:t>
                </a:r>
                <a:endParaRPr lang="en-US" dirty="0"/>
              </a:p>
              <a:p>
                <a:pPr lvl="1"/>
                <a:r>
                  <a:rPr lang="en-US" dirty="0"/>
                  <a:t>Written as a </a:t>
                </a:r>
                <a:r>
                  <a:rPr lang="en-US" i="1" dirty="0"/>
                  <a:t>column</a:t>
                </a:r>
                <a:r>
                  <a:rPr lang="en-US" dirty="0"/>
                  <a:t> enclosed in square brackets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mr-IN" b="0" i="1" smtClean="0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i="1" dirty="0"/>
              </a:p>
              <a:p>
                <a:pPr lvl="2"/>
                <a:r>
                  <a:rPr lang="en-US" dirty="0"/>
                  <a:t>The dimension of the vector is given by </a:t>
                </a:r>
                <a:r>
                  <a:rPr lang="en-US" i="1" dirty="0"/>
                  <a:t>n</a:t>
                </a:r>
              </a:p>
              <a:p>
                <a:pPr lvl="2"/>
                <a:r>
                  <a:rPr lang="en-US" dirty="0"/>
                  <a:t>Each element of the vector is identified by an index</a:t>
                </a:r>
              </a:p>
              <a:p>
                <a:pPr lvl="3"/>
                <a:r>
                  <a:rPr lang="en-US" dirty="0"/>
                  <a:t>For example,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2 </a:t>
                </a:r>
                <a:r>
                  <a:rPr lang="en-US" dirty="0"/>
                  <a:t>represents the second element</a:t>
                </a:r>
                <a:endParaRPr lang="en-US" i="1" dirty="0"/>
              </a:p>
              <a:p>
                <a:pPr lvl="1"/>
                <a:r>
                  <a:rPr lang="en-US" dirty="0"/>
                  <a:t>We can think of vectors as identifying points in space</a:t>
                </a:r>
              </a:p>
              <a:p>
                <a:pPr lvl="2"/>
                <a:r>
                  <a:rPr lang="en-US" dirty="0"/>
                  <a:t>Each element gives the coordinate of a different axis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86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747" y="2292634"/>
            <a:ext cx="4280164" cy="24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vector is 1-D array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 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(4)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pt-BR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([0, 1, 2, 3])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check number of dimensions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a.ndim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check the number of rows and columns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a.shape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(4,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matrix</a:t>
                </a:r>
                <a:r>
                  <a:rPr lang="en-US" dirty="0"/>
                  <a:t> is a 2-D array of numbers</a:t>
                </a:r>
              </a:p>
              <a:p>
                <a:pPr lvl="1"/>
                <a:r>
                  <a:rPr lang="en-US" dirty="0"/>
                  <a:t>Usually denoted by an uppercase, bold letter such as </a:t>
                </a:r>
                <a:r>
                  <a:rPr lang="en-US" b="1" i="1" dirty="0"/>
                  <a:t>A</a:t>
                </a:r>
              </a:p>
              <a:p>
                <a:pPr lvl="1"/>
                <a:r>
                  <a:rPr lang="en-US" dirty="0"/>
                  <a:t>Often thought of as an array of column vectors</a:t>
                </a:r>
              </a:p>
              <a:p>
                <a:pPr lvl="1"/>
                <a:r>
                  <a:rPr lang="en-US" dirty="0"/>
                  <a:t>Identified by </a:t>
                </a:r>
                <a:r>
                  <a:rPr lang="en-US" i="1" dirty="0"/>
                  <a:t>two</a:t>
                </a:r>
                <a:r>
                  <a:rPr lang="en-US" dirty="0"/>
                  <a:t> indices</a:t>
                </a:r>
              </a:p>
              <a:p>
                <a:pPr lvl="2"/>
                <a:r>
                  <a:rPr lang="en-US" dirty="0"/>
                  <a:t>Has </a:t>
                </a:r>
                <a:r>
                  <a:rPr lang="en-US" i="1" dirty="0"/>
                  <a:t>m </a:t>
                </a:r>
                <a:r>
                  <a:rPr lang="en-US" dirty="0"/>
                  <a:t>rows and </a:t>
                </a:r>
                <a:r>
                  <a:rPr lang="en-US" i="1" dirty="0"/>
                  <a:t>n </a:t>
                </a:r>
                <a:r>
                  <a:rPr lang="en-US" dirty="0"/>
                  <a:t>columns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1" i="0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uk-UA" b="1" i="1" smtClean="0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uk-UA" b="1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uk-UA" b="1" i="1" smtClean="0">
                                  <a:latin typeface="Cambria Math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uk-UA" b="1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𝒎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uk-UA" b="1" i="1" smtClean="0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𝒎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0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By the end of the course, students should be able to: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Understand the mathematical and statistical foundations of common classification algorithms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Identify the most appropriate algorithm based on data characteristics and analysis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classification algorithms in Python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Evaluate model performance based on classification metrics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0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matrix is 2-D array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 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(4).reshape(2,2)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t-BR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1],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[2, 3]])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check number of dimensions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a.ndim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check the number of rows and columns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a.shape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(2, 2)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" y="1066868"/>
            <a:ext cx="734199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tensor </a:t>
            </a:r>
            <a:r>
              <a:rPr lang="en-US" dirty="0"/>
              <a:t>is a generalization of vectors and matrices to higher dimensions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tensor is higher dimensional array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(1, 2, 2)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([[[0, 1],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[2, 3]]])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(1, 2, 2).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shape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(1, 2, 2)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(1, 2, 2).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ndim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49" y="1545312"/>
            <a:ext cx="4533700" cy="33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52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Transpose of vectors and matrices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transpose</a:t>
            </a:r>
            <a:r>
              <a:rPr lang="en-US" dirty="0"/>
              <a:t> of a vector or matrix is when we reflect it across the main diagonal</a:t>
            </a:r>
          </a:p>
          <a:p>
            <a:pPr lvl="2"/>
            <a:r>
              <a:rPr lang="en-US" dirty="0"/>
              <a:t>More simply: Swap the rows and columns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transposing vectors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([0, 1, 2, 3, 4]) 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a.shape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(5,)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method to transpose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a.T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([0, 1, 2, 3, 4]) 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a.T</a:t>
            </a: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.shape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(5,)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function to transpose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np.transpose</a:t>
            </a: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([0, 1, 2, 3, 4]) 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9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np.transpose</a:t>
            </a:r>
            <a:r>
              <a:rPr lang="en-US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(a).shape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29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(5,)</a:t>
            </a:r>
            <a:endParaRPr lang="en-US" sz="29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r>
              <a:rPr lang="en-US" sz="5100" dirty="0"/>
              <a:t>Why didn</a:t>
            </a:r>
            <a:r>
              <a:rPr lang="mr-IN" sz="5100" dirty="0"/>
              <a:t>’</a:t>
            </a:r>
            <a:r>
              <a:rPr lang="en-US" sz="5100" dirty="0"/>
              <a:t>t anything happen?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transposing vectors continued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(-1,1)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[1],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[2],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[3],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[4]])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(-1,1).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shape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(5, 1)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(-1,1).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1, 2, 3, 4]])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(-1,1).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T.shape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(1, 5)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63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transposing matrices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(9).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reshape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(3,3)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1, 2],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[3, 4, 5],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[6, 7, 8]])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b.T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3, 6],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[1, 4, 7],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[2, 5, 8]])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b.transpose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3, 6],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[1, 4, 7],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[2, 5, 8]])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4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Vector addition</a:t>
                </a:r>
              </a:p>
              <a:p>
                <a:pPr lvl="1"/>
                <a:r>
                  <a:rPr lang="en-US" dirty="0"/>
                  <a:t>Vectors must have the same length</a:t>
                </a:r>
              </a:p>
              <a:p>
                <a:pPr lvl="1"/>
                <a:r>
                  <a:rPr lang="en-US" dirty="0"/>
                  <a:t>Addition is done element-wise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1" i="1" smtClean="0">
                        <a:latin typeface="Cambria Math" charset="0"/>
                      </a:rPr>
                      <m:t>𝒚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 , ⋯,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Result is another vector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# vector addition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np.arange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6)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a + 4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([0, 1, 2, 3, 4, 5])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([4, 5, 6, 7, 8, 9])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a + b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([ 4,  6,  8, 10, 12, 14])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2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Matrix arithmetic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b="1" i="1" dirty="0"/>
                  <a:t>A </a:t>
                </a:r>
                <a:r>
                  <a:rPr lang="en-US" dirty="0"/>
                  <a:t>and </a:t>
                </a:r>
                <a:r>
                  <a:rPr lang="en-US" b="1" i="1" dirty="0"/>
                  <a:t>B</a:t>
                </a:r>
                <a:r>
                  <a:rPr lang="en-US" dirty="0"/>
                  <a:t> are the same size (same number of rows and columns), the resulting matrix has the same size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𝑪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# matrix addition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np.arange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4).reshape(2,2)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a + 4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([[0, 1],       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	 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[2, 3]])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([[4, 5],       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	 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[6, 7]])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+ </a:t>
                </a: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([[ 4,  6],</a:t>
                </a:r>
                <a:endPara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      [ 8, 10]])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r>
                  <a:rPr lang="en-US" sz="4000" dirty="0"/>
                  <a:t>The </a:t>
                </a:r>
                <a:r>
                  <a:rPr lang="en-US" sz="4000" b="1" dirty="0"/>
                  <a:t>dot product </a:t>
                </a:r>
                <a:r>
                  <a:rPr lang="en-US" sz="4000" dirty="0"/>
                  <a:t>of two vectors</a:t>
                </a:r>
              </a:p>
              <a:p>
                <a:pPr lvl="1"/>
                <a:r>
                  <a:rPr lang="en-US" sz="4000" dirty="0"/>
                  <a:t>Results in a </a:t>
                </a:r>
                <a:r>
                  <a:rPr lang="en-US" sz="4000" i="1" dirty="0"/>
                  <a:t>scalar</a:t>
                </a:r>
              </a:p>
              <a:p>
                <a:pPr lvl="1"/>
                <a:r>
                  <a:rPr lang="en-US" sz="4000" dirty="0"/>
                  <a:t>Multiply corresponding elements, then add the products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charset="0"/>
                      </a:rPr>
                      <m:t>𝒂</m:t>
                    </m:r>
                    <m:r>
                      <a:rPr lang="en-US" sz="4000" b="0" i="1" smtClean="0">
                        <a:latin typeface="Cambria Math" charset="0"/>
                      </a:rPr>
                      <m:t>=</m:t>
                    </m:r>
                    <m:r>
                      <a:rPr lang="en-US" sz="4000" b="1" i="1" smtClean="0">
                        <a:latin typeface="Cambria Math" charset="0"/>
                      </a:rPr>
                      <m:t>𝒙</m:t>
                    </m:r>
                    <m:r>
                      <a:rPr lang="en-US" sz="4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4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𝒚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sz="4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4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np.arange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</a:t>
                </a: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6)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= a + 4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([0, 1, 2, 3, 4, 5])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([4, 5, 6, 7, 8, 9])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# element-wise multiplication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*</a:t>
                </a: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b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mr-IN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array</a:t>
                </a:r>
                <a:r>
                  <a:rPr lang="mr-IN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([ 0,  5, 12, 21, 32, 45])</a:t>
                </a: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40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# dot product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&gt;&gt;&gt; </a:t>
                </a:r>
                <a:r>
                  <a:rPr lang="en-US" sz="4000" dirty="0" err="1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a.dot</a:t>
                </a: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(b)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4000" dirty="0">
                    <a:solidFill>
                      <a:schemeClr val="tx1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115</a:t>
                </a:r>
                <a:endParaRPr lang="en-US" sz="4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90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9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norm</a:t>
                </a:r>
                <a:r>
                  <a:rPr lang="en-US" dirty="0"/>
                  <a:t> of a vector </a:t>
                </a:r>
                <a:r>
                  <a:rPr lang="en-US" b="1" i="1" dirty="0"/>
                  <a:t>x </a:t>
                </a:r>
                <a:r>
                  <a:rPr lang="en-US" dirty="0"/>
                  <a:t>is the length from the origin to </a:t>
                </a:r>
                <a:r>
                  <a:rPr lang="en-US" b="1" i="1" dirty="0"/>
                  <a:t>x</a:t>
                </a:r>
                <a:endParaRPr lang="en-US" dirty="0"/>
              </a:p>
              <a:p>
                <a:pPr lvl="1"/>
                <a:r>
                  <a:rPr lang="en-US" dirty="0"/>
                  <a:t>Used for measuring the size of a vector</a:t>
                </a:r>
              </a:p>
              <a:p>
                <a:pPr lvl="1"/>
                <a:r>
                  <a:rPr lang="en-US" dirty="0"/>
                  <a:t>Maps vectors to non-negative values</a:t>
                </a:r>
              </a:p>
              <a:p>
                <a:r>
                  <a:rPr lang="en-US" dirty="0" err="1"/>
                  <a:t>L</a:t>
                </a:r>
                <a:r>
                  <a:rPr lang="en-US" i="1" baseline="30000" dirty="0" err="1"/>
                  <a:t>p</a:t>
                </a:r>
                <a:r>
                  <a:rPr lang="en-US" dirty="0"/>
                  <a:t> Norm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s-I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(Euclidean)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s-I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is-I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L</a:t>
                </a:r>
                <a:r>
                  <a:rPr lang="en-US" baseline="30000" dirty="0"/>
                  <a:t>1</a:t>
                </a:r>
                <a:r>
                  <a:rPr lang="en-US" dirty="0"/>
                  <a:t> Norm (Manhattan/Taxicab)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s-I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We will talk more about why you would want to use different distance metrics later on in day 2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4" t="-322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&amp;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Class is from 9:00 AM </a:t>
            </a:r>
            <a:r>
              <a:rPr lang="mr-IN" dirty="0"/>
              <a:t>–</a:t>
            </a:r>
            <a:r>
              <a:rPr lang="en-US" dirty="0"/>
              <a:t> 3:30 PM (6.5 hours)</a:t>
            </a:r>
          </a:p>
          <a:p>
            <a:pPr lvl="1"/>
            <a:r>
              <a:rPr lang="en-US" dirty="0"/>
              <a:t>This will be broken up into 3 sessions</a:t>
            </a:r>
          </a:p>
          <a:p>
            <a:pPr lvl="1"/>
            <a:endParaRPr lang="en-US" dirty="0"/>
          </a:p>
          <a:p>
            <a:r>
              <a:rPr lang="en-US" dirty="0"/>
              <a:t>Session 1 (2.25 hours)</a:t>
            </a:r>
          </a:p>
          <a:p>
            <a:pPr lvl="1"/>
            <a:r>
              <a:rPr lang="en-US" dirty="0"/>
              <a:t> 9:00 AM </a:t>
            </a:r>
            <a:r>
              <a:rPr lang="mr-IN" dirty="0"/>
              <a:t>–</a:t>
            </a:r>
            <a:r>
              <a:rPr lang="en-US" dirty="0"/>
              <a:t> 11:15 AM</a:t>
            </a:r>
          </a:p>
          <a:p>
            <a:r>
              <a:rPr lang="en-US" dirty="0"/>
              <a:t>Lunch (1 hour)</a:t>
            </a:r>
          </a:p>
          <a:p>
            <a:pPr lvl="1"/>
            <a:r>
              <a:rPr lang="en-US" dirty="0"/>
              <a:t>11:15 AM </a:t>
            </a:r>
            <a:r>
              <a:rPr lang="mr-IN" dirty="0"/>
              <a:t>–</a:t>
            </a:r>
            <a:r>
              <a:rPr lang="en-US" dirty="0"/>
              <a:t> 12:15 PM</a:t>
            </a:r>
          </a:p>
          <a:p>
            <a:r>
              <a:rPr lang="en-US" dirty="0"/>
              <a:t>Session 2 (2.25 hours)</a:t>
            </a:r>
          </a:p>
          <a:p>
            <a:pPr lvl="1"/>
            <a:r>
              <a:rPr lang="en-US" dirty="0"/>
              <a:t>12:15 PM </a:t>
            </a:r>
            <a:r>
              <a:rPr lang="mr-IN" dirty="0"/>
              <a:t>–</a:t>
            </a:r>
            <a:r>
              <a:rPr lang="en-US" dirty="0"/>
              <a:t> 2:30 PM</a:t>
            </a:r>
          </a:p>
          <a:p>
            <a:r>
              <a:rPr lang="en-US" dirty="0"/>
              <a:t>Break (10 minutes)</a:t>
            </a:r>
          </a:p>
          <a:p>
            <a:pPr lvl="1"/>
            <a:r>
              <a:rPr lang="en-US" dirty="0"/>
              <a:t>2:30 PM </a:t>
            </a:r>
            <a:r>
              <a:rPr lang="mr-IN" dirty="0"/>
              <a:t>–</a:t>
            </a:r>
            <a:r>
              <a:rPr lang="en-US" dirty="0"/>
              <a:t> 2:40 PM</a:t>
            </a:r>
          </a:p>
          <a:p>
            <a:r>
              <a:rPr lang="en-US" dirty="0"/>
              <a:t>Session 3 (50 minutes)</a:t>
            </a:r>
          </a:p>
          <a:p>
            <a:pPr lvl="1"/>
            <a:r>
              <a:rPr lang="en-US" dirty="0"/>
              <a:t>2:40 PM </a:t>
            </a:r>
            <a:r>
              <a:rPr lang="mr-IN" dirty="0"/>
              <a:t>–</a:t>
            </a:r>
            <a:r>
              <a:rPr lang="en-US" dirty="0"/>
              <a:t> 3:30 PM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44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6)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([0, 1, 2, 3, 4, 5])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euclidean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norm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np.linalg.norm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7.416198487095663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taxicab norm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np.linalg.norm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ord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=1)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15.0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6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95" y="1459984"/>
            <a:ext cx="5029179" cy="3435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Alternative representation of the dot product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𝒂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𝒙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𝒚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𝒚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Recall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it-I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it-IT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e>
                    </m:func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dot product equals 0 when </a:t>
                </a:r>
                <a:r>
                  <a:rPr lang="en-US" b="1" i="1" dirty="0"/>
                  <a:t>x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⊥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y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The dot product equals 1 when </a:t>
                </a: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𝒙𝒚</m:t>
                        </m:r>
                      </m:e>
                    </m:acc>
                  </m:oMath>
                </a14:m>
                <a:r>
                  <a:rPr lang="en-US" dirty="0"/>
                  <a:t> (collinear)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5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multiplication</a:t>
            </a:r>
          </a:p>
          <a:p>
            <a:pPr lvl="1"/>
            <a:r>
              <a:rPr lang="en-US" dirty="0"/>
              <a:t>The inner dimension of the matrices have to match</a:t>
            </a:r>
          </a:p>
          <a:p>
            <a:pPr lvl="2"/>
            <a:r>
              <a:rPr lang="en-US" dirty="0"/>
              <a:t>In a chain of matrix multiplications, the </a:t>
            </a:r>
            <a:r>
              <a:rPr lang="en-US" i="1" dirty="0"/>
              <a:t>column</a:t>
            </a:r>
            <a:r>
              <a:rPr lang="en-US" dirty="0"/>
              <a:t> dimensions must match the </a:t>
            </a:r>
            <a:r>
              <a:rPr lang="en-US" i="1" dirty="0"/>
              <a:t>row</a:t>
            </a:r>
            <a:r>
              <a:rPr lang="en-US" dirty="0"/>
              <a:t> dimensions of the following matrix in the chain</a:t>
            </a:r>
          </a:p>
          <a:p>
            <a:pPr lvl="1"/>
            <a:r>
              <a:rPr lang="en-US" dirty="0"/>
              <a:t>The resulting size is the number of </a:t>
            </a:r>
            <a:r>
              <a:rPr lang="en-US" i="1" dirty="0"/>
              <a:t>rows</a:t>
            </a:r>
            <a:r>
              <a:rPr lang="en-US" dirty="0"/>
              <a:t> of the first and the number of </a:t>
            </a:r>
            <a:r>
              <a:rPr lang="en-US" i="1" dirty="0"/>
              <a:t>columns</a:t>
            </a:r>
            <a:r>
              <a:rPr lang="en-US" dirty="0"/>
              <a:t> of the second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np.arange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4).reshape(2,2)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a + 4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([[0, 1],       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[2, 3]])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([[4, 5],       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[6, 7]])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element-wise multiplication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([[ 0,  5],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[12, 21]])</a:t>
            </a: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matrix multiplication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a.dot</a:t>
            </a: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a@b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np.matmul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a,b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([[ 6,  7],       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33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[26, 31]])</a:t>
            </a:r>
            <a:endParaRPr lang="en-US" sz="33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multiplication</a:t>
            </a:r>
          </a:p>
          <a:p>
            <a:pPr lvl="1"/>
            <a:r>
              <a:rPr lang="en-US" dirty="0"/>
              <a:t>Example matrices</a:t>
            </a:r>
          </a:p>
          <a:p>
            <a:pPr lvl="2"/>
            <a:r>
              <a:rPr lang="en-US" b="1" dirty="0"/>
              <a:t>A</a:t>
            </a:r>
            <a:r>
              <a:rPr lang="en-US" dirty="0"/>
              <a:t> is 3x5</a:t>
            </a:r>
          </a:p>
          <a:p>
            <a:pPr lvl="2"/>
            <a:r>
              <a:rPr lang="en-US" b="1" dirty="0"/>
              <a:t>B</a:t>
            </a:r>
            <a:r>
              <a:rPr lang="en-US" dirty="0"/>
              <a:t> is 5x1</a:t>
            </a:r>
          </a:p>
          <a:p>
            <a:pPr lvl="2"/>
            <a:r>
              <a:rPr lang="en-US" b="1" dirty="0"/>
              <a:t>C </a:t>
            </a:r>
            <a:r>
              <a:rPr lang="en-US" dirty="0"/>
              <a:t>is 5x2</a:t>
            </a:r>
          </a:p>
          <a:p>
            <a:pPr lvl="1"/>
            <a:r>
              <a:rPr lang="en-US" dirty="0"/>
              <a:t>Can we compute?</a:t>
            </a:r>
          </a:p>
          <a:p>
            <a:pPr lvl="2"/>
            <a:r>
              <a:rPr lang="en-US" b="1" dirty="0"/>
              <a:t>AB </a:t>
            </a:r>
          </a:p>
          <a:p>
            <a:pPr lvl="2"/>
            <a:r>
              <a:rPr lang="en-US" b="1" dirty="0"/>
              <a:t>AC</a:t>
            </a:r>
          </a:p>
          <a:p>
            <a:pPr lvl="2"/>
            <a:r>
              <a:rPr lang="en-US" b="1" dirty="0"/>
              <a:t>BC</a:t>
            </a:r>
          </a:p>
          <a:p>
            <a:pPr lvl="2"/>
            <a:r>
              <a:rPr lang="en-US" b="1" dirty="0"/>
              <a:t>BA</a:t>
            </a:r>
          </a:p>
          <a:p>
            <a:pPr lvl="2"/>
            <a:r>
              <a:rPr lang="en-US" b="1" dirty="0"/>
              <a:t>CA</a:t>
            </a:r>
          </a:p>
          <a:p>
            <a:pPr lvl="2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multiplication</a:t>
            </a:r>
          </a:p>
          <a:p>
            <a:pPr lvl="1"/>
            <a:r>
              <a:rPr lang="en-US" dirty="0"/>
              <a:t>Example matrices</a:t>
            </a:r>
          </a:p>
          <a:p>
            <a:pPr lvl="2"/>
            <a:r>
              <a:rPr lang="en-US" b="1" dirty="0"/>
              <a:t>A</a:t>
            </a:r>
            <a:r>
              <a:rPr lang="en-US" dirty="0"/>
              <a:t> is 3x5</a:t>
            </a:r>
          </a:p>
          <a:p>
            <a:pPr lvl="2"/>
            <a:r>
              <a:rPr lang="en-US" b="1" dirty="0"/>
              <a:t>B</a:t>
            </a:r>
            <a:r>
              <a:rPr lang="en-US" dirty="0"/>
              <a:t> is 5x1</a:t>
            </a:r>
          </a:p>
          <a:p>
            <a:pPr lvl="2"/>
            <a:r>
              <a:rPr lang="en-US" b="1" dirty="0"/>
              <a:t>C </a:t>
            </a:r>
            <a:r>
              <a:rPr lang="en-US" dirty="0"/>
              <a:t>is 5x2</a:t>
            </a:r>
          </a:p>
          <a:p>
            <a:pPr lvl="1"/>
            <a:r>
              <a:rPr lang="en-US" dirty="0"/>
              <a:t>Can we compute?</a:t>
            </a:r>
          </a:p>
          <a:p>
            <a:pPr lvl="2"/>
            <a:r>
              <a:rPr lang="en-US" b="1" dirty="0"/>
              <a:t>AB ✅</a:t>
            </a:r>
          </a:p>
          <a:p>
            <a:pPr lvl="2"/>
            <a:r>
              <a:rPr lang="en-US" b="1" dirty="0"/>
              <a:t>AC ✅</a:t>
            </a:r>
          </a:p>
          <a:p>
            <a:pPr lvl="2"/>
            <a:r>
              <a:rPr lang="en-US" b="1" dirty="0"/>
              <a:t>BC ❌</a:t>
            </a:r>
          </a:p>
          <a:p>
            <a:pPr lvl="2"/>
            <a:r>
              <a:rPr lang="en-US" b="1" dirty="0"/>
              <a:t>BA ❌</a:t>
            </a:r>
          </a:p>
          <a:p>
            <a:pPr lvl="2"/>
            <a:r>
              <a:rPr lang="en-US" b="1" dirty="0"/>
              <a:t>CA ❌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5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There are several Python ML frameworks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course will begin by using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/>
              <a:t>One of the most popular and user-friendly machine learning libraries</a:t>
            </a:r>
          </a:p>
          <a:p>
            <a:pPr lvl="1"/>
            <a:r>
              <a:rPr lang="en-US" dirty="0"/>
              <a:t>Plays nice with </a:t>
            </a:r>
            <a:r>
              <a:rPr lang="en-US" dirty="0" err="1"/>
              <a:t>Numpy</a:t>
            </a:r>
            <a:r>
              <a:rPr lang="en-US" dirty="0"/>
              <a:t>, Pandas, &amp; </a:t>
            </a:r>
            <a:r>
              <a:rPr lang="en-US" dirty="0" err="1"/>
              <a:t>SciPy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Other ML/DL libraries to be aware of: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2"/>
            <a:r>
              <a:rPr lang="en-US" dirty="0" err="1"/>
              <a:t>TensorFlow</a:t>
            </a:r>
            <a:endParaRPr lang="en-US" dirty="0"/>
          </a:p>
          <a:p>
            <a:pPr lvl="2"/>
            <a:r>
              <a:rPr lang="en-US" dirty="0" err="1"/>
              <a:t>Theano</a:t>
            </a:r>
            <a:endParaRPr lang="en-US" dirty="0"/>
          </a:p>
          <a:p>
            <a:pPr lvl="1"/>
            <a:r>
              <a:rPr lang="en-US" dirty="0"/>
              <a:t>Torch/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 err="1"/>
              <a:t>Caffe</a:t>
            </a:r>
            <a:r>
              <a:rPr lang="en-US" dirty="0"/>
              <a:t>/Caffe2</a:t>
            </a:r>
          </a:p>
          <a:p>
            <a:pPr lvl="1"/>
            <a:r>
              <a:rPr lang="en-US" dirty="0"/>
              <a:t>CNTK</a:t>
            </a:r>
          </a:p>
          <a:p>
            <a:pPr lvl="1"/>
            <a:r>
              <a:rPr lang="en-US" dirty="0" err="1"/>
              <a:t>MXNet</a:t>
            </a:r>
            <a:endParaRPr lang="en-US" dirty="0"/>
          </a:p>
          <a:p>
            <a:pPr lvl="1"/>
            <a:r>
              <a:rPr lang="en-US" dirty="0" err="1"/>
              <a:t>SparkML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4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 err="1"/>
              <a:t>scikit</a:t>
            </a:r>
            <a:r>
              <a:rPr lang="en-US" sz="2400" dirty="0"/>
              <a:t>-learn is a python package that provides efficient implementations of most common ML algorithms via a simple API interface</a:t>
            </a:r>
          </a:p>
          <a:p>
            <a:pPr fontAlgn="base"/>
            <a:r>
              <a:rPr lang="en-US" sz="2400" dirty="0" err="1"/>
              <a:t>scikit</a:t>
            </a:r>
            <a:r>
              <a:rPr lang="en-US" sz="2400" dirty="0"/>
              <a:t>-learn has great online documentation</a:t>
            </a:r>
          </a:p>
          <a:p>
            <a:pPr lvl="1" fontAlgn="base"/>
            <a:r>
              <a:rPr lang="en-US" sz="2000" u="sng" dirty="0">
                <a:hlinkClick r:id="rId3"/>
              </a:rPr>
              <a:t>http://scikit-learn.org/stable/tutorial/machine_learning_map/index.html</a:t>
            </a:r>
            <a:endParaRPr lang="en-US" dirty="0"/>
          </a:p>
          <a:p>
            <a:pPr fontAlgn="base"/>
            <a:r>
              <a:rPr lang="en-US" sz="2400" dirty="0"/>
              <a:t>Uniform syntax for “Estimators”</a:t>
            </a:r>
          </a:p>
          <a:p>
            <a:pPr lvl="1" fontAlgn="base"/>
            <a:r>
              <a:rPr lang="en-US" sz="2000" dirty="0"/>
              <a:t> Once you know how to code one model, you can code them all</a:t>
            </a:r>
          </a:p>
          <a:p>
            <a:pPr marL="0" indent="0" fontAlgn="base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Define</a:t>
            </a:r>
            <a:r>
              <a:rPr lang="en-US" dirty="0"/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Collect</a:t>
            </a:r>
            <a:r>
              <a:rPr lang="en-US" dirty="0"/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Explore</a:t>
            </a:r>
            <a:r>
              <a:rPr lang="en-US" dirty="0"/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Preprocess</a:t>
            </a:r>
            <a:r>
              <a:rPr lang="en-US" dirty="0"/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Fit</a:t>
            </a:r>
            <a:r>
              <a:rPr lang="en-US" dirty="0"/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</a:t>
            </a:r>
            <a:r>
              <a:rPr lang="en-US" dirty="0"/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Evaluate</a:t>
            </a:r>
            <a:r>
              <a:rPr lang="en-US" dirty="0"/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Validate</a:t>
            </a:r>
            <a:r>
              <a:rPr lang="en-US" dirty="0"/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Improve</a:t>
            </a:r>
            <a:r>
              <a:rPr lang="en-US" dirty="0"/>
              <a:t> Model Performance/</a:t>
            </a:r>
            <a:r>
              <a:rPr lang="en-US" b="1" dirty="0"/>
              <a:t>Select</a:t>
            </a:r>
            <a:r>
              <a:rPr lang="en-US" dirty="0"/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73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Define</a:t>
            </a:r>
            <a:r>
              <a:rPr lang="en-US" dirty="0"/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0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&amp;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Session 1 (2.25 hours)</a:t>
            </a:r>
          </a:p>
          <a:p>
            <a:pPr lvl="1"/>
            <a:r>
              <a:rPr lang="en-US" dirty="0"/>
              <a:t>Introduce Topic </a:t>
            </a:r>
            <a:r>
              <a:rPr lang="en-US" dirty="0">
                <a:sym typeface="Wingdings"/>
              </a:rPr>
              <a:t> ~ 1 hour</a:t>
            </a:r>
          </a:p>
          <a:p>
            <a:pPr lvl="1"/>
            <a:r>
              <a:rPr lang="en-US" dirty="0">
                <a:sym typeface="Wingdings"/>
              </a:rPr>
              <a:t>Guided Example &amp; Walkthrough  ~ 30 minutes</a:t>
            </a:r>
          </a:p>
          <a:p>
            <a:pPr lvl="1"/>
            <a:r>
              <a:rPr lang="en-US" dirty="0">
                <a:sym typeface="Wingdings"/>
              </a:rPr>
              <a:t>In-class Exercise  ~ 45 minutes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Session 2 (2.25 hours)</a:t>
            </a:r>
          </a:p>
          <a:p>
            <a:pPr lvl="1"/>
            <a:r>
              <a:rPr lang="en-US" dirty="0">
                <a:sym typeface="Wingdings"/>
              </a:rPr>
              <a:t>Same format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Session 3 (50 minutes)</a:t>
            </a:r>
          </a:p>
          <a:p>
            <a:pPr lvl="1"/>
            <a:r>
              <a:rPr lang="en-US" dirty="0">
                <a:sym typeface="Wingdings"/>
              </a:rPr>
              <a:t>Introduce Light Topic/Next Day</a:t>
            </a:r>
          </a:p>
          <a:p>
            <a:pPr lvl="1"/>
            <a:r>
              <a:rPr lang="en-US" dirty="0">
                <a:sym typeface="Wingdings"/>
              </a:rPr>
              <a:t>Learning Evaluation</a:t>
            </a:r>
          </a:p>
          <a:p>
            <a:pPr lvl="1"/>
            <a:r>
              <a:rPr lang="en-US" dirty="0">
                <a:sym typeface="Wingdings"/>
              </a:rPr>
              <a:t>Questions/Recap of the Day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76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classifying? </a:t>
            </a:r>
          </a:p>
          <a:p>
            <a:pPr lvl="1"/>
            <a:r>
              <a:rPr lang="en-US" dirty="0"/>
              <a:t>Identify the target variable of interest</a:t>
            </a:r>
          </a:p>
          <a:p>
            <a:pPr lvl="1"/>
            <a:r>
              <a:rPr lang="en-US" dirty="0"/>
              <a:t>Decide how that variable ought to be measured</a:t>
            </a:r>
          </a:p>
          <a:p>
            <a:r>
              <a:rPr lang="en-US" dirty="0"/>
              <a:t>Choose a </a:t>
            </a:r>
            <a:r>
              <a:rPr lang="en-US" i="1" dirty="0"/>
              <a:t>performance metric </a:t>
            </a:r>
            <a:r>
              <a:rPr lang="en-US" dirty="0"/>
              <a:t>based on the goal </a:t>
            </a:r>
          </a:p>
          <a:p>
            <a:pPr lvl="1"/>
            <a:r>
              <a:rPr lang="en-US" dirty="0"/>
              <a:t>Accuracy is the simplest classification metric, but it may not be appropriate depending on the application </a:t>
            </a:r>
          </a:p>
          <a:p>
            <a:pPr lvl="1"/>
            <a:r>
              <a:rPr lang="en-US" dirty="0"/>
              <a:t>We want to find the metric closest to our business goal that is feasible to evaluate</a:t>
            </a:r>
          </a:p>
          <a:p>
            <a:pPr lvl="1"/>
            <a:r>
              <a:rPr lang="en-US" dirty="0"/>
              <a:t>We’ll circle back to performance metrics in model evaluation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7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Collect</a:t>
            </a:r>
            <a:r>
              <a:rPr lang="en-US" dirty="0"/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14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Explore</a:t>
            </a:r>
            <a:r>
              <a:rPr lang="en-US" dirty="0"/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9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dataset?</a:t>
            </a:r>
          </a:p>
          <a:p>
            <a:r>
              <a:rPr lang="en-US" dirty="0"/>
              <a:t>What types of features do we have?</a:t>
            </a:r>
          </a:p>
          <a:p>
            <a:r>
              <a:rPr lang="en-US" dirty="0"/>
              <a:t>Do we have missing data? </a:t>
            </a:r>
          </a:p>
          <a:p>
            <a:pPr lvl="1"/>
            <a:r>
              <a:rPr lang="en-US" dirty="0"/>
              <a:t>Do we know why that data is missing?</a:t>
            </a:r>
          </a:p>
          <a:p>
            <a:r>
              <a:rPr lang="en-US" dirty="0"/>
              <a:t>How are the data distributed?</a:t>
            </a:r>
          </a:p>
          <a:p>
            <a:pPr lvl="1"/>
            <a:r>
              <a:rPr lang="en-US" dirty="0"/>
              <a:t>Class breakdown &amp; Visualization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94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Preprocess</a:t>
            </a:r>
            <a:r>
              <a:rPr lang="en-US" dirty="0"/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1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Imputing</a:t>
            </a:r>
            <a:r>
              <a:rPr lang="en-US" dirty="0"/>
              <a:t> Missing Values </a:t>
            </a:r>
          </a:p>
          <a:p>
            <a:pPr lvl="1"/>
            <a:r>
              <a:rPr lang="en-US" dirty="0"/>
              <a:t>Method: mean, median, mode, interpolation, etc.</a:t>
            </a:r>
          </a:p>
          <a:p>
            <a:pPr lvl="1"/>
            <a:r>
              <a:rPr lang="en-US" dirty="0"/>
              <a:t>Sometimes makes sense to drop observation if it’s missing several measurements</a:t>
            </a:r>
          </a:p>
          <a:p>
            <a:pPr lvl="2"/>
            <a:r>
              <a:rPr lang="en-US" dirty="0"/>
              <a:t>Drop rows based on threshold criterion</a:t>
            </a:r>
          </a:p>
          <a:p>
            <a:r>
              <a:rPr lang="en-US" i="1" dirty="0"/>
              <a:t>Encoding</a:t>
            </a:r>
            <a:r>
              <a:rPr lang="en-US" dirty="0"/>
              <a:t> Categorical Features</a:t>
            </a:r>
          </a:p>
          <a:p>
            <a:pPr lvl="1"/>
            <a:r>
              <a:rPr lang="en-US" dirty="0"/>
              <a:t>Method determined by whether feature is </a:t>
            </a:r>
            <a:r>
              <a:rPr lang="en-US" i="1" dirty="0"/>
              <a:t>nominal</a:t>
            </a:r>
            <a:r>
              <a:rPr lang="en-US" dirty="0"/>
              <a:t> or </a:t>
            </a:r>
            <a:r>
              <a:rPr lang="en-US" i="1" dirty="0"/>
              <a:t>ordinal 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i="1" dirty="0"/>
              <a:t>Structuring</a:t>
            </a:r>
            <a:r>
              <a:rPr lang="en-US" sz="2800" dirty="0"/>
              <a:t> Data for Modeling in </a:t>
            </a:r>
            <a:r>
              <a:rPr lang="en-US" sz="2800" dirty="0" err="1"/>
              <a:t>scikit</a:t>
            </a:r>
            <a:r>
              <a:rPr lang="en-US" sz="2800" dirty="0"/>
              <a:t>-learn</a:t>
            </a:r>
            <a:endParaRPr lang="en-US" sz="2800" i="1" dirty="0"/>
          </a:p>
          <a:p>
            <a:r>
              <a:rPr lang="en-US" i="1" dirty="0"/>
              <a:t>Scaling</a:t>
            </a:r>
            <a:r>
              <a:rPr lang="en-US" b="1" dirty="0"/>
              <a:t> </a:t>
            </a:r>
            <a:r>
              <a:rPr lang="en-US" dirty="0"/>
              <a:t>features</a:t>
            </a:r>
            <a:endParaRPr lang="en-US" b="1" dirty="0"/>
          </a:p>
          <a:p>
            <a:pPr lvl="1"/>
            <a:r>
              <a:rPr lang="en-US" dirty="0"/>
              <a:t>Normalization/Standardization</a:t>
            </a:r>
            <a:endParaRPr lang="en-US" i="1" dirty="0"/>
          </a:p>
          <a:p>
            <a:r>
              <a:rPr lang="en-US" i="1" dirty="0"/>
              <a:t>Engineering</a:t>
            </a:r>
            <a:r>
              <a:rPr lang="en-US" dirty="0"/>
              <a:t> Features</a:t>
            </a:r>
          </a:p>
          <a:p>
            <a:pPr lvl="1"/>
            <a:r>
              <a:rPr lang="en-US" dirty="0"/>
              <a:t>Not explicitly covered in this course</a:t>
            </a:r>
          </a:p>
          <a:p>
            <a:pPr lvl="1"/>
            <a:r>
              <a:rPr lang="en-US" dirty="0"/>
              <a:t>This is where domain knowledge comes in hand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80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causes missing data?</a:t>
            </a:r>
          </a:p>
          <a:p>
            <a:pPr lvl="1"/>
            <a:r>
              <a:rPr lang="en-US" dirty="0"/>
              <a:t>Error in data collection</a:t>
            </a:r>
          </a:p>
          <a:p>
            <a:pPr lvl="1"/>
            <a:r>
              <a:rPr lang="en-US" dirty="0"/>
              <a:t>Certain measurements are “Not-Applicable”</a:t>
            </a:r>
          </a:p>
          <a:p>
            <a:pPr lvl="1"/>
            <a:r>
              <a:rPr lang="en-US" dirty="0"/>
              <a:t>Fields may have been left blank during data entry</a:t>
            </a:r>
          </a:p>
          <a:p>
            <a:r>
              <a:rPr lang="en-US" dirty="0"/>
              <a:t>Null values </a:t>
            </a:r>
          </a:p>
          <a:p>
            <a:pPr lvl="1"/>
            <a:r>
              <a:rPr lang="en-US" dirty="0" err="1"/>
              <a:t>NaN</a:t>
            </a:r>
            <a:r>
              <a:rPr lang="en-US" dirty="0"/>
              <a:t> vs “ ” vs “_” vs “.” vs “N/A” vs “N-A” 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Impute </a:t>
            </a:r>
          </a:p>
          <a:p>
            <a:pPr lvl="2"/>
            <a:r>
              <a:rPr lang="en-US" dirty="0"/>
              <a:t>Mean</a:t>
            </a:r>
          </a:p>
          <a:p>
            <a:pPr lvl="2"/>
            <a:r>
              <a:rPr lang="en-US" dirty="0"/>
              <a:t>Median</a:t>
            </a:r>
          </a:p>
          <a:p>
            <a:pPr lvl="2"/>
            <a:r>
              <a:rPr lang="en-US" dirty="0"/>
              <a:t>Most Frequent Class</a:t>
            </a:r>
          </a:p>
          <a:p>
            <a:pPr lvl="2"/>
            <a:r>
              <a:rPr lang="en-US" dirty="0"/>
              <a:t>Forward-Fill</a:t>
            </a:r>
          </a:p>
          <a:p>
            <a:pPr lvl="2"/>
            <a:r>
              <a:rPr lang="en-US" dirty="0"/>
              <a:t>Back-Fill</a:t>
            </a:r>
          </a:p>
          <a:p>
            <a:pPr lvl="1"/>
            <a:r>
              <a:rPr lang="en-US" dirty="0"/>
              <a:t>Drop based on a missing-value threshold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Missing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+mj-lt"/>
                <a:ea typeface="+mj-ea"/>
                <a:cs typeface="+mj-cs"/>
              </a:rPr>
              <a:t>Count the number of missing values per column: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df.isnull().sum()</a:t>
            </a:r>
          </a:p>
          <a:p>
            <a:r>
              <a:rPr lang="en-US" dirty="0"/>
              <a:t>Simply remove the corresponding samples from the dataset entirely: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axis = 0 for rows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axis = 1 for columns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df.dropna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(axis=0)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#only drop rows where all columns are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NaN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df.dropna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(how = ‘all’)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17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" y="10668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drop rows that have less than 4 real values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df.dropna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(thresh = 4)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#only drop rows where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appear in specific columns (here: ‘C’)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df.dropna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(subset = [‘C’])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30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Usually we have too much valuable data to simply drop columns/rows, in this case we can fill the missing data (“imputation”)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sklearn.preprocessing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Imputer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imr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Imputer(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missing_values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‘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’,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	strategy = ‘mean’,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		axis = 0)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imr.fit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df.values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imputed_data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imr.transform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df.values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4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1: Intro &amp; Review</a:t>
            </a:r>
          </a:p>
          <a:p>
            <a:pPr lvl="1"/>
            <a:r>
              <a:rPr lang="en-US" dirty="0"/>
              <a:t>Introduction &amp; Course Overview</a:t>
            </a:r>
          </a:p>
          <a:p>
            <a:pPr lvl="1"/>
            <a:r>
              <a:rPr lang="en-US" dirty="0"/>
              <a:t>Review of Fundamentals for Machine Learning in Python</a:t>
            </a:r>
          </a:p>
          <a:p>
            <a:r>
              <a:rPr lang="en-US" dirty="0"/>
              <a:t>Day 2: Intro to Classification Algorithms</a:t>
            </a:r>
          </a:p>
          <a:p>
            <a:pPr lvl="1"/>
            <a:r>
              <a:rPr lang="en-US" dirty="0"/>
              <a:t>Probability Theory</a:t>
            </a:r>
          </a:p>
          <a:p>
            <a:pPr lvl="1"/>
            <a:r>
              <a:rPr lang="en-US" dirty="0"/>
              <a:t>Common &amp; Probabilistic Classifiers</a:t>
            </a:r>
          </a:p>
          <a:p>
            <a:r>
              <a:rPr lang="en-US" dirty="0"/>
              <a:t>Day 3: Tree-Based Methods for Classification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</a:p>
          <a:p>
            <a:r>
              <a:rPr lang="en-US" dirty="0"/>
              <a:t>Day 4: Neural Networks</a:t>
            </a:r>
          </a:p>
          <a:p>
            <a:pPr lvl="1"/>
            <a:r>
              <a:rPr lang="en-US" dirty="0"/>
              <a:t>Perceptron (Single &amp; Multilayer) &amp; ADALINE Networks</a:t>
            </a:r>
          </a:p>
          <a:p>
            <a:pPr lvl="1"/>
            <a:r>
              <a:rPr lang="en-US" dirty="0"/>
              <a:t>Optimization, Backpropagation, &amp; Learning Rules</a:t>
            </a:r>
          </a:p>
          <a:p>
            <a:r>
              <a:rPr lang="en-US" dirty="0"/>
              <a:t>Day 5: Deep Learning (Neural Networks Cont.)</a:t>
            </a:r>
          </a:p>
          <a:p>
            <a:pPr lvl="1"/>
            <a:r>
              <a:rPr lang="en-US" dirty="0"/>
              <a:t>Brief Background</a:t>
            </a:r>
          </a:p>
          <a:p>
            <a:pPr lvl="1"/>
            <a:r>
              <a:rPr lang="en-US" dirty="0"/>
              <a:t>Convolution Networks</a:t>
            </a:r>
          </a:p>
          <a:p>
            <a:pPr lvl="1"/>
            <a:r>
              <a:rPr lang="en-US" dirty="0"/>
              <a:t>Tensorflow &amp; Keras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2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Here, we replaced each “</a:t>
            </a:r>
            <a:r>
              <a:rPr lang="en-US" dirty="0" err="1"/>
              <a:t>NaN</a:t>
            </a:r>
            <a:r>
              <a:rPr lang="en-US" dirty="0"/>
              <a:t>” value with the corresponding mean, which is separately calculated for each feature column.</a:t>
            </a:r>
          </a:p>
          <a:p>
            <a:r>
              <a:rPr lang="en-US" dirty="0"/>
              <a:t>You can impute based on row means by setting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axis = 1</a:t>
            </a:r>
          </a:p>
          <a:p>
            <a:r>
              <a:rPr lang="en-US" dirty="0"/>
              <a:t>Other imputation strategies that are available include setting the 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strategy</a:t>
            </a:r>
            <a:r>
              <a:rPr lang="en-US" dirty="0"/>
              <a:t> parameter to: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median </a:t>
            </a:r>
            <a:endParaRPr lang="en-US" dirty="0"/>
          </a:p>
          <a:p>
            <a:pPr lvl="2"/>
            <a:r>
              <a:rPr lang="en-US" dirty="0"/>
              <a:t>replaces missing values with the median value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most_frequent</a:t>
            </a:r>
            <a:r>
              <a:rPr lang="en-US" dirty="0"/>
              <a:t>  (mode)</a:t>
            </a:r>
          </a:p>
          <a:p>
            <a:pPr lvl="2"/>
            <a:r>
              <a:rPr lang="en-US" dirty="0"/>
              <a:t>replaces missing values with the most frequent value in the column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7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pPr lvl="1"/>
            <a:r>
              <a:rPr lang="en-US" dirty="0"/>
              <a:t>Categorical features that don</a:t>
            </a:r>
            <a:r>
              <a:rPr lang="mr-IN" dirty="0"/>
              <a:t>’</a:t>
            </a:r>
            <a:r>
              <a:rPr lang="en-US" dirty="0"/>
              <a:t>t imply an order</a:t>
            </a:r>
          </a:p>
          <a:p>
            <a:pPr lvl="2"/>
            <a:r>
              <a:rPr lang="en-US" dirty="0"/>
              <a:t>T-shirt colors (Red, Blue, Green)</a:t>
            </a:r>
          </a:p>
          <a:p>
            <a:pPr lvl="2"/>
            <a:r>
              <a:rPr lang="en-US" dirty="0"/>
              <a:t>Animals (Dog, Cat, Fish, Tiger)</a:t>
            </a:r>
          </a:p>
          <a:p>
            <a:r>
              <a:rPr lang="en-US" dirty="0"/>
              <a:t>Ordinal</a:t>
            </a:r>
          </a:p>
          <a:p>
            <a:pPr lvl="1"/>
            <a:r>
              <a:rPr lang="en-US" dirty="0"/>
              <a:t>Categorical features that can be sorted or have an order</a:t>
            </a:r>
          </a:p>
          <a:p>
            <a:pPr lvl="2"/>
            <a:r>
              <a:rPr lang="en-US" dirty="0"/>
              <a:t>T-shirt size (S, M, L)</a:t>
            </a:r>
          </a:p>
          <a:p>
            <a:pPr lvl="2"/>
            <a:r>
              <a:rPr lang="en-US" dirty="0"/>
              <a:t>Quality (Poor, Fair, Good, Excellent)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71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Let’s make a dummy dataset to walk through encoding categorical features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pandas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pd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green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'M', 10.1, 'class1'],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red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'L', 13.5, 'class2'],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blue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'XL', 15.3, 'class1']])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df.columns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classlabel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classlabel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green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M   10.1     class1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red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L   13.5     class2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 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blue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XL   15.3     class1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Ordinal Features</a:t>
            </a:r>
          </a:p>
          <a:p>
            <a:pPr lvl="1"/>
            <a:r>
              <a:rPr lang="en-US" dirty="0"/>
              <a:t>To ensure the algorithm interprets the order appropriately, we need to convert the categorical string values into integers. </a:t>
            </a:r>
          </a:p>
          <a:p>
            <a:pPr lvl="1"/>
            <a:r>
              <a:rPr lang="en-US" dirty="0"/>
              <a:t>There is no function to automatically derive the correct order of the labels of our size feature, so we have to define the mapping manually</a:t>
            </a:r>
          </a:p>
          <a:p>
            <a:pPr lvl="1"/>
            <a:r>
              <a:rPr lang="en-US" dirty="0"/>
              <a:t>Assume the relation XL = L + 1 = M + 2 holds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8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Mapping Ordinal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size_mapping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     'XL': 3,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     'L': 2,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     'M': 1}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map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size_mapping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classlabel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green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1   10.1     class1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red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2   13.5     class2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blue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3   15.3     class1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1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Inverse Mapping Ordinal Features</a:t>
            </a:r>
          </a:p>
          <a:p>
            <a:pPr lvl="1"/>
            <a:r>
              <a:rPr lang="en-US" dirty="0"/>
              <a:t>If want to recover the original string representation later on, we can define a reverse-mapping dictionary: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inv_size_mapping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{v: k for k, v in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size_mapping.items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()} </a:t>
            </a:r>
          </a:p>
          <a:p>
            <a:pPr lvl="2"/>
            <a:r>
              <a:rPr lang="en-US" dirty="0"/>
              <a:t>can use with pandas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map() </a:t>
            </a:r>
            <a:r>
              <a:rPr lang="en-US" dirty="0"/>
              <a:t>method on the transformed feature column, similar to the previous mapping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inv_size_mapping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{v: k for k, v in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size_mapping.items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()}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['size'].map(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inv_size_mapping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   M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  L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    XL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Name: size,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4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Class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sklearn</a:t>
            </a:r>
            <a:r>
              <a:rPr lang="en-US" dirty="0"/>
              <a:t> classification estimators convert class labels to integers internally</a:t>
            </a:r>
          </a:p>
          <a:p>
            <a:r>
              <a:rPr lang="en-US" dirty="0"/>
              <a:t>Still good practice to provide class labels as integer arrays to avoid issues </a:t>
            </a:r>
          </a:p>
          <a:p>
            <a:r>
              <a:rPr lang="en-US" dirty="0"/>
              <a:t>Class labels are not ordinal</a:t>
            </a:r>
          </a:p>
          <a:p>
            <a:r>
              <a:rPr lang="en-US" dirty="0"/>
              <a:t>It doesn't matter which integer number we assign to a particular string label.</a:t>
            </a:r>
          </a:p>
          <a:p>
            <a:pPr lvl="1"/>
            <a:r>
              <a:rPr lang="en-US" dirty="0"/>
              <a:t>Thus, we can simply enumerate the class labels, starting at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53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Class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en-US" dirty="0"/>
              <a:t> class in </a:t>
            </a:r>
            <a:r>
              <a:rPr lang="en-US" dirty="0" err="1"/>
              <a:t>sklearn</a:t>
            </a:r>
            <a:r>
              <a:rPr lang="en-US" dirty="0"/>
              <a:t> does this for us: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sklearn.preprocessing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class_le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y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class_le.fit_transform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classlabel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'].values)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array([0, 1, 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6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Class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en-US" dirty="0"/>
              <a:t> class in </a:t>
            </a:r>
            <a:r>
              <a:rPr lang="en-US" dirty="0" err="1"/>
              <a:t>sklearn</a:t>
            </a:r>
            <a:r>
              <a:rPr lang="en-US" dirty="0"/>
              <a:t> does this for us: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sklearn.preprocessing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class_le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y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class_le.fit_transform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classlabel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'].values)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array([0, 1, 0])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54644" y="2994564"/>
            <a:ext cx="2479730" cy="461558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9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Class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Note that 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fit_transform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method is just a shortcut for calling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fit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separately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fit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makes the mapping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applies the mapping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we can use 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inverse_transform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method to transform the integer class labels back into their original string representation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class_le.inverse_transform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array(['class1', 'class2', 'class1'],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=object)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1: Intro &amp; Review</a:t>
            </a:r>
          </a:p>
          <a:p>
            <a:pPr lvl="1"/>
            <a:r>
              <a:rPr lang="en-US" dirty="0"/>
              <a:t>Introduction &amp; Course Overview</a:t>
            </a:r>
          </a:p>
          <a:p>
            <a:pPr lvl="1"/>
            <a:r>
              <a:rPr lang="en-US" dirty="0"/>
              <a:t>Review of Fundamentals for Machine Learning in Python</a:t>
            </a:r>
          </a:p>
          <a:p>
            <a:r>
              <a:rPr lang="en-US" dirty="0">
                <a:solidFill>
                  <a:schemeClr val="bg2"/>
                </a:solidFill>
              </a:rPr>
              <a:t>Day 2: Intro to Classification Algorithms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Probability Theory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Common &amp; Probabilistic Classifiers</a:t>
            </a:r>
          </a:p>
          <a:p>
            <a:r>
              <a:rPr lang="en-US" dirty="0">
                <a:solidFill>
                  <a:schemeClr val="bg2"/>
                </a:solidFill>
              </a:rPr>
              <a:t>Day 3: Tree-Based Methods for Classification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Decision Tree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Random Forest</a:t>
            </a:r>
          </a:p>
          <a:p>
            <a:r>
              <a:rPr lang="en-US" dirty="0">
                <a:solidFill>
                  <a:schemeClr val="bg2"/>
                </a:solidFill>
              </a:rPr>
              <a:t>Day 4: Neural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Perceptron (Single &amp; Multilayer) &amp; ADALINE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Optimization, Backpropagation, &amp; Learning Rules</a:t>
            </a:r>
          </a:p>
          <a:p>
            <a:r>
              <a:rPr lang="en-US" dirty="0">
                <a:solidFill>
                  <a:schemeClr val="bg2"/>
                </a:solidFill>
              </a:rPr>
              <a:t>Day 5: Deep Learning (Neural Networks Cont.)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Brief Background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Convolution Networks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Tensorflow &amp; Keras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06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One-Hot Encoding on Nominal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Sklearn</a:t>
            </a:r>
            <a:r>
              <a:rPr lang="en-US" dirty="0"/>
              <a:t> treats class labels as nominal variables, so we were able to use 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en-US" dirty="0"/>
              <a:t> to encode the strings as integers</a:t>
            </a:r>
          </a:p>
          <a:p>
            <a:r>
              <a:rPr lang="en-US" dirty="0"/>
              <a:t>We won’t be able to use this method for the nominal features in our data though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X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']].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values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color_le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LabelEncoder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X[:, 0]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color_le.fit_transform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(X[:, 0])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X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([[1, 1, 10.1],      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[2, 2, 13.5],      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   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[0, 3, 15.3]],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object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4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One-Hot Encoding on Nominal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new values for the </a:t>
            </a:r>
            <a:r>
              <a:rPr lang="en-US" i="1" dirty="0"/>
              <a:t>color</a:t>
            </a:r>
            <a:r>
              <a:rPr lang="en-US" dirty="0"/>
              <a:t> feature are as follows: 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Blue = 0 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Green = 1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Red = 2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Although the color values don't come in any particular order, the classifier will assume that green is larger than blue, and red is larger than green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The solution: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One-hot encoding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Create a new dummy feature for each unique value in the nominal feature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08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One-Hot Encoding on Nominal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sklearn.preprocessing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OneHotEncoder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ohe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OneHotEncoder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categorical_features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=[0])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ohe.fit_transform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(X).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([[  0. ,   1. ,   0. ,   1. ,  10.1],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  0. ,   0. ,   1. ,   2. ,  13.5],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[  1. ,   0. ,   0. ,   3. ,  15.3]])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Specify columns to one-hot encode when you instantiate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OneHotEncoder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returns a sparse matrix by default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We use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toarray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to see 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Could also instantiate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OneHotEncoder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with the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sparse=False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parameter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6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One-Hot Encoding on Nominal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We can also do this with pandas: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pd.get_dummies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']])  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color_blue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color_green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color_red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0   10.1     1        0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   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1   13.5     2        0        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    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2   15.3     3        1            0         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with One-Hot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One-Hot Encoding introduces multicollinearity to our dataset</a:t>
            </a:r>
          </a:p>
          <a:p>
            <a:pPr lvl="1"/>
            <a:r>
              <a:rPr lang="en-US" dirty="0"/>
              <a:t>Not great for methods that rely on matrix inversion</a:t>
            </a:r>
          </a:p>
          <a:p>
            <a:r>
              <a:rPr lang="en-US" dirty="0"/>
              <a:t>To reduce multicollinearity, we can drop columns that don’t give much additional info</a:t>
            </a:r>
          </a:p>
          <a:p>
            <a:pPr lvl="1"/>
            <a:r>
              <a:rPr lang="en-US" dirty="0"/>
              <a:t>If we remove the column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color_blue</a:t>
            </a:r>
            <a:r>
              <a:rPr lang="en-US" dirty="0"/>
              <a:t>, the feature information is still preserved since if we observe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color_green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=0</a:t>
            </a:r>
            <a:r>
              <a:rPr lang="en-US" dirty="0"/>
              <a:t> and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=0</a:t>
            </a:r>
            <a:r>
              <a:rPr lang="en-US" dirty="0"/>
              <a:t>, it implies that the observation is blue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pd.get_dummies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[['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']],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...              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drop_first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   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color_green</a:t>
            </a: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color_red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0   10.1     1            1          0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1   13.5     2            0          1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mr-IN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2   15.3     3            0          0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63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Data for Modeling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Feature matrix (X)</a:t>
            </a:r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 assumes a 2-D array of inputs with dimensions [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n_samples</a:t>
            </a:r>
            <a:r>
              <a:rPr lang="en-US" sz="2000" dirty="0"/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n_features</a:t>
            </a:r>
            <a:r>
              <a:rPr lang="en-US" sz="2000" dirty="0"/>
              <a:t>]</a:t>
            </a:r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 expects a feature matrix as a </a:t>
            </a:r>
            <a:r>
              <a:rPr lang="en-US" sz="2000" dirty="0" err="1"/>
              <a:t>NumPy</a:t>
            </a:r>
            <a:r>
              <a:rPr lang="en-US" sz="2000" dirty="0"/>
              <a:t> array or Pandas </a:t>
            </a:r>
            <a:r>
              <a:rPr lang="en-US" sz="2000" dirty="0" err="1"/>
              <a:t>DataFrame</a:t>
            </a:r>
            <a:endParaRPr lang="en-US" sz="2000" dirty="0"/>
          </a:p>
          <a:p>
            <a:pPr lvl="2"/>
            <a:r>
              <a:rPr lang="en-US" sz="1600" dirty="0"/>
              <a:t>some </a:t>
            </a:r>
            <a:r>
              <a:rPr lang="en-US" sz="1600" dirty="0" err="1"/>
              <a:t>Scikit</a:t>
            </a:r>
            <a:r>
              <a:rPr lang="en-US" sz="1600" dirty="0"/>
              <a:t>-Learn models also accept </a:t>
            </a:r>
            <a:r>
              <a:rPr lang="en-US" sz="1600" dirty="0" err="1"/>
              <a:t>SciPy</a:t>
            </a:r>
            <a:r>
              <a:rPr lang="en-US" sz="1600" dirty="0"/>
              <a:t> sparse matrices.</a:t>
            </a:r>
          </a:p>
          <a:p>
            <a:r>
              <a:rPr lang="en-US" sz="2400" b="1" dirty="0"/>
              <a:t>Target vector (y)</a:t>
            </a:r>
          </a:p>
          <a:p>
            <a:pPr lvl="1"/>
            <a:r>
              <a:rPr lang="en-US" sz="2000" dirty="0"/>
              <a:t>Usually a column vector of length 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n_samples</a:t>
            </a:r>
            <a:endParaRPr lang="en-US" sz="2000" dirty="0"/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 expects a </a:t>
            </a:r>
            <a:r>
              <a:rPr lang="en-US" sz="2000" dirty="0" err="1"/>
              <a:t>NumPy</a:t>
            </a:r>
            <a:r>
              <a:rPr lang="en-US" sz="2000" dirty="0"/>
              <a:t> array or Pandas Series.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6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Data for Modeling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677" y="1102818"/>
            <a:ext cx="7808285" cy="48822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645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Data for Modeling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split our data up into a feature matrix &amp; target vector, but we still aren’t ready to model it yet</a:t>
            </a:r>
          </a:p>
          <a:p>
            <a:pPr lvl="1"/>
            <a:r>
              <a:rPr lang="en-US" dirty="0"/>
              <a:t>If we fit our model to all the data and test the model on all the data, we would correctly predict almost every sample in the training set</a:t>
            </a:r>
          </a:p>
          <a:p>
            <a:pPr lvl="2"/>
            <a:r>
              <a:rPr lang="en-US" dirty="0"/>
              <a:t>Memorizing; not learning</a:t>
            </a:r>
          </a:p>
          <a:p>
            <a:pPr lvl="1"/>
            <a:r>
              <a:rPr lang="en-US" dirty="0"/>
              <a:t>Want our models to </a:t>
            </a:r>
            <a:r>
              <a:rPr lang="en-US" i="1" dirty="0"/>
              <a:t>generalize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Perform well on unseen (out-of-sample) data</a:t>
            </a:r>
          </a:p>
          <a:p>
            <a:pPr lvl="1"/>
            <a:r>
              <a:rPr lang="en-US" dirty="0"/>
              <a:t>Holdout some data to test on</a:t>
            </a:r>
          </a:p>
          <a:p>
            <a:r>
              <a:rPr lang="en-US" dirty="0"/>
              <a:t>Split our data into a </a:t>
            </a:r>
            <a:r>
              <a:rPr lang="en-US" i="1" dirty="0"/>
              <a:t>training set</a:t>
            </a:r>
            <a:r>
              <a:rPr lang="en-US" dirty="0"/>
              <a:t> and </a:t>
            </a:r>
            <a:r>
              <a:rPr lang="en-US" i="1" dirty="0"/>
              <a:t>test set</a:t>
            </a:r>
          </a:p>
          <a:p>
            <a:pPr lvl="1"/>
            <a:r>
              <a:rPr lang="en-US" dirty="0"/>
              <a:t>Learn parameters from the training set and predict/score on the 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91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Data for Modeling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3" y="1066868"/>
            <a:ext cx="11769357" cy="4351338"/>
          </a:xfrm>
        </p:spPr>
        <p:txBody>
          <a:bodyPr/>
          <a:lstStyle/>
          <a:p>
            <a:r>
              <a:rPr lang="en-US" dirty="0" err="1"/>
              <a:t>Sklearn’s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function does this for us</a:t>
            </a:r>
          </a:p>
          <a:p>
            <a:pPr lvl="1"/>
            <a:r>
              <a:rPr lang="en-US" dirty="0"/>
              <a:t>Its default parameter is to extract 75% for training and 25% for testing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sklearn.datasets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load_iris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iris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load_iris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sklearn.model_selection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train_test_split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X_train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X_test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y_train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y_test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train_test_split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(iris['data'], iris['target'], </a:t>
            </a:r>
            <a:r>
              <a:rPr lang="en-US" sz="24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random_state</a:t>
            </a:r>
            <a:r>
              <a:rPr lang="en-US" sz="2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=0)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3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into Training and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train_test_split</a:t>
            </a:r>
            <a:r>
              <a:rPr lang="en-US" dirty="0"/>
              <a:t> function shuffles the data with a pseudorandom number generator before splitting</a:t>
            </a:r>
          </a:p>
          <a:p>
            <a:pPr lvl="1"/>
            <a:r>
              <a:rPr lang="en-US" dirty="0"/>
              <a:t>Without shuffling the iris data, we would only have class 2 in the test set</a:t>
            </a:r>
          </a:p>
          <a:p>
            <a:pPr lvl="1"/>
            <a:r>
              <a:rPr lang="en-US" dirty="0"/>
              <a:t>To make sure we get the same splits, we set the seed with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random_state</a:t>
            </a:r>
            <a:r>
              <a:rPr lang="en-US" dirty="0"/>
              <a:t> parameter </a:t>
            </a:r>
          </a:p>
          <a:p>
            <a:r>
              <a:rPr lang="en-US" dirty="0"/>
              <a:t>Dealing with imbalanced classes (credit fraud/cancer examples)</a:t>
            </a:r>
          </a:p>
          <a:p>
            <a:pPr lvl="1"/>
            <a:r>
              <a:rPr lang="en-US" dirty="0"/>
              <a:t>When dealing with imbalanced datasets, it is important to ensure the training and test set have the same proportions as the original dataset</a:t>
            </a:r>
          </a:p>
          <a:p>
            <a:pPr lvl="1"/>
            <a:r>
              <a:rPr lang="en-US" dirty="0"/>
              <a:t>We can do this by passing the target vector as an argument to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stratify</a:t>
            </a:r>
            <a:r>
              <a:rPr lang="en-US" dirty="0"/>
              <a:t> parameter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train_test_split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(iris['data'], iris['target'],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random_state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=0, stratify=y)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field of Computer Science that gives computers the ability to learn without being explicitly programmed.”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Arthur Samuel (Coined the term in 1959 at IBM)</a:t>
            </a:r>
          </a:p>
          <a:p>
            <a:r>
              <a:rPr lang="en-US" dirty="0"/>
              <a:t>“The ability [for systems] to acquire their own knowledge, by extracting patterns from raw data.”</a:t>
            </a:r>
          </a:p>
          <a:p>
            <a:pPr lvl="1">
              <a:buFont typeface=".AppleSystemUIFont" charset="-120"/>
              <a:buChar char="-"/>
            </a:pPr>
            <a:r>
              <a:rPr lang="en-US" i="1" dirty="0"/>
              <a:t>Deep Learning</a:t>
            </a:r>
            <a:r>
              <a:rPr lang="en-US" dirty="0"/>
              <a:t>, Goodfellow et al</a:t>
            </a:r>
          </a:p>
          <a:p>
            <a:pPr>
              <a:buFont typeface="Wingdings" charset="2"/>
              <a:buChar char="Ø"/>
            </a:pPr>
            <a:r>
              <a:rPr lang="en-US" dirty="0"/>
              <a:t>“A computer program is said to learn from experience E with respect to some set of tasks T and performance measure P if its performance tasks in T, as measured by P, improves with experience E.”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Tom Mitchell (Computer Scientist &amp; Professor at Carnegie Mellon)</a:t>
            </a:r>
          </a:p>
          <a:p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0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algorithms are very sensitive to how the data are scaled</a:t>
            </a:r>
          </a:p>
          <a:p>
            <a:pPr lvl="1"/>
            <a:r>
              <a:rPr lang="en-US" dirty="0"/>
              <a:t>Neural networks </a:t>
            </a:r>
            <a:r>
              <a:rPr lang="en-US" dirty="0">
                <a:sym typeface="Wingdings"/>
              </a:rPr>
              <a:t> Vanishing gradient</a:t>
            </a:r>
          </a:p>
          <a:p>
            <a:r>
              <a:rPr lang="en-US" dirty="0"/>
              <a:t>There are </a:t>
            </a:r>
            <a:r>
              <a:rPr lang="en-US" i="1" dirty="0"/>
              <a:t>four</a:t>
            </a:r>
            <a:r>
              <a:rPr lang="en-US" dirty="0"/>
              <a:t> different ways to scale our data in </a:t>
            </a:r>
            <a:r>
              <a:rPr lang="en-US" dirty="0" err="1"/>
              <a:t>sklearn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StandardScaler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RobustScaler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MinMaxScaler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Normalizer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StandardScaler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Scales each feature so that the mean is zero and the standard deviation is one</a:t>
                </a:r>
              </a:p>
              <a:p>
                <a:pPr lvl="2"/>
                <a:r>
                  <a:rPr lang="en-US" dirty="0"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𝑠𝑡𝑑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All features on same magnitude</a:t>
                </a: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Does not ensure any particular minimum or maximum values</a:t>
                </a:r>
              </a:p>
              <a:p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RobustScaler</a:t>
                </a:r>
                <a:endParaRPr lang="en-US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Similar to the </a:t>
                </a:r>
                <a:r>
                  <a:rPr lang="en-US" dirty="0" err="1">
                    <a:latin typeface="Courier New" charset="0"/>
                    <a:ea typeface="Courier New" charset="0"/>
                    <a:cs typeface="Courier New" charset="0"/>
                  </a:rPr>
                  <a:t>StandardScaler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in that it guarantees features are on the same scale, but uses the median and quartiles to scale instead of mean and variance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𝑟𝑜𝑏𝑢𝑠𝑡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𝑎𝑟𝑒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𝑡h𝑒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1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𝑠𝑡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2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𝑛𝑑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3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𝑟𝑑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𝑞𝑢𝑎𝑟𝑡𝑖𝑙𝑒𝑠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𝑟𝑒𝑠𝑝𝑒𝑐𝑡𝑖𝑣𝑒𝑙𝑦</m:t>
                    </m:r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Makes the scaler </a:t>
                </a:r>
                <a:r>
                  <a:rPr lang="en-US" i="1" dirty="0">
                    <a:latin typeface="Calibri" charset="0"/>
                    <a:ea typeface="Calibri" charset="0"/>
                    <a:cs typeface="Calibri" charset="0"/>
                  </a:rPr>
                  <a:t>robust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to outliers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6" t="-29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0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MinMaxScaler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𝑚𝑖𝑛𝑚𝑎𝑥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  <m:t> − 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Shifts the data such that all features are between zero and one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Min-Max scaling is useful when we need values in a bounded interval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Standardization can be more practical for many machine learning algorithms especially for optimization algorithms such as gradient descent. </a:t>
                </a: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Many linear models initialize weights to 0 or small random values close to 0</a:t>
                </a: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Using standardization, we center the feature columns at mean 0 with standard deviation 1 so that the feature columns takes the form of a normal distribution</a:t>
                </a: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Standardization maintains useful information about outliers and makes the algorithm less sensitive to them in contrast to min-max scaling, which scales the data to a limited range of values.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07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52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ourier New" charset="0"/>
                    <a:ea typeface="Courier New" charset="0"/>
                    <a:cs typeface="Courier New" charset="0"/>
                  </a:rPr>
                  <a:t>Normalizer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𝑛𝑜𝑟𝑚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ourier New" charset="0"/>
                        <a:cs typeface="Courier New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Courier New" charset="0"/>
                            <a:cs typeface="Courier New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ourier New" charset="0"/>
                            <a:cs typeface="Courier New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ourier New" charset="0"/>
                                <a:cs typeface="Courier New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 New" charset="0"/>
                                <a:cs typeface="Courier New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Scales each point such that the feature vector has a Euclidean length of one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Projects data point on unit circle (or </a:t>
                </a:r>
                <a:r>
                  <a:rPr lang="en-US" i="1" dirty="0">
                    <a:latin typeface="Calibri" charset="0"/>
                    <a:ea typeface="Calibri" charset="0"/>
                    <a:cs typeface="Calibri" charset="0"/>
                  </a:rPr>
                  <a:t>n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-dimensional counterpart)</a:t>
                </a:r>
              </a:p>
              <a:p>
                <a:pPr lvl="2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Every point is scaled by a different number (inverse of it’s length)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Used when only the direction/angle of the data matters, not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508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up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feature-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scaling.py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script to see the different scaling methods in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87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B71C-5583-B54D-8855-9917626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&amp;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44ADD-8ECE-804C-97A2-A0939B251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Feature Engineering</a:t>
            </a:r>
            <a:r>
              <a:rPr lang="en-US" dirty="0"/>
              <a:t> is</a:t>
            </a:r>
            <a:r>
              <a:rPr lang="en-US" i="1" dirty="0"/>
              <a:t> </a:t>
            </a:r>
            <a:r>
              <a:rPr lang="en-US" dirty="0"/>
              <a:t>the process of determining how to best represent your data for a particular application</a:t>
            </a:r>
          </a:p>
          <a:p>
            <a:pPr lvl="1"/>
            <a:r>
              <a:rPr lang="en-US" dirty="0"/>
              <a:t>Some would consider encoding categorical features to be part of this process</a:t>
            </a:r>
          </a:p>
          <a:p>
            <a:pPr lvl="2"/>
            <a:r>
              <a:rPr lang="en-US" dirty="0"/>
              <a:t>Encoding categorical features vs discretizing continuous variables/interaction terms/polynomial features/transformations</a:t>
            </a:r>
          </a:p>
          <a:p>
            <a:pPr lvl="1"/>
            <a:r>
              <a:rPr lang="en-US" dirty="0"/>
              <a:t>Case-by-case and model-dependent</a:t>
            </a:r>
          </a:p>
          <a:p>
            <a:pPr lvl="2"/>
            <a:r>
              <a:rPr lang="en-US" dirty="0"/>
              <a:t>No need to scale features for tree-based methods</a:t>
            </a:r>
          </a:p>
          <a:p>
            <a:pPr lvl="2"/>
            <a:r>
              <a:rPr lang="en-US" dirty="0"/>
              <a:t>Very important to scale features for </a:t>
            </a:r>
            <a:r>
              <a:rPr lang="en-US" i="1" dirty="0"/>
              <a:t>k</a:t>
            </a:r>
            <a:r>
              <a:rPr lang="en-US" dirty="0"/>
              <a:t>-NN &amp; neural networks</a:t>
            </a:r>
          </a:p>
          <a:p>
            <a:pPr lvl="1"/>
            <a:r>
              <a:rPr lang="en-US" dirty="0"/>
              <a:t>Industry knowledge is very helpful at this stage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5751C-6729-654D-929B-BFD9D01D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26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D8B8-342F-CE43-ACEF-548A10A9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&amp;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597A-4136-804C-8EB2-51742B642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Encoding and engineering features can cause us to increase the dimensionality of the data greatly beyond the original number of features</a:t>
            </a:r>
          </a:p>
          <a:p>
            <a:pPr lvl="1"/>
            <a:r>
              <a:rPr lang="en-US" dirty="0"/>
              <a:t>When adding new features in this way, or with high-dimensional datasets in general, it’s a good idea to reduce the number of features to only the most useful ones</a:t>
            </a:r>
          </a:p>
          <a:p>
            <a:pPr lvl="1"/>
            <a:r>
              <a:rPr lang="en-US" dirty="0"/>
              <a:t>This can lead to simpler models that </a:t>
            </a:r>
            <a:r>
              <a:rPr lang="en-US" i="1" dirty="0"/>
              <a:t>generalize</a:t>
            </a:r>
            <a:r>
              <a:rPr lang="en-US" dirty="0"/>
              <a:t> better</a:t>
            </a:r>
          </a:p>
          <a:p>
            <a:r>
              <a:rPr lang="en-US" i="1" dirty="0"/>
              <a:t>Feature Selection </a:t>
            </a:r>
            <a:r>
              <a:rPr lang="en-US" dirty="0"/>
              <a:t>is the process of determining which features to include in our model</a:t>
            </a:r>
          </a:p>
          <a:p>
            <a:pPr lvl="1"/>
            <a:r>
              <a:rPr lang="en-US" i="1" dirty="0"/>
              <a:t>Three</a:t>
            </a:r>
            <a:r>
              <a:rPr lang="en-US" dirty="0"/>
              <a:t> main methods: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Univariate Statistics (ANOVA)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Model-based Feature Selection (Trees &amp; LASSO)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Iterative Feature Selection (RFE)</a:t>
            </a:r>
            <a:br>
              <a:rPr lang="en-US" dirty="0"/>
            </a:br>
            <a:r>
              <a:rPr lang="en-US" dirty="0"/>
              <a:t>	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75DDD-5C0F-9B4D-BEF5-572FCE07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11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Fit</a:t>
            </a:r>
            <a:r>
              <a:rPr lang="en-US" dirty="0"/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Predict</a:t>
            </a:r>
            <a:r>
              <a:rPr lang="en-US" dirty="0"/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Evaluate</a:t>
            </a:r>
            <a:r>
              <a:rPr lang="en-US" dirty="0">
                <a:solidFill>
                  <a:schemeClr val="bg2"/>
                </a:solidFill>
              </a:rPr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17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Estimator – Steps to Fit a Model &amp; Generate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Import</a:t>
            </a:r>
            <a:r>
              <a:rPr lang="en-US" sz="3100" dirty="0"/>
              <a:t> appropriate estimator from </a:t>
            </a:r>
            <a:r>
              <a:rPr lang="en-US" sz="3100" dirty="0" err="1"/>
              <a:t>scikit</a:t>
            </a:r>
            <a:r>
              <a:rPr lang="en-US" sz="3100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Instantiate</a:t>
            </a:r>
            <a:r>
              <a:rPr lang="en-US" sz="3100" dirty="0"/>
              <a:t> estimator with desired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Fit</a:t>
            </a:r>
            <a:r>
              <a:rPr lang="en-US" sz="3100" dirty="0"/>
              <a:t> the model by calling the </a:t>
            </a:r>
            <a:r>
              <a:rPr lang="en-US" sz="3100" dirty="0">
                <a:latin typeface="Courier New" charset="0"/>
                <a:ea typeface="Courier New" charset="0"/>
                <a:cs typeface="Courier New" charset="0"/>
              </a:rPr>
              <a:t>fit() </a:t>
            </a:r>
            <a:r>
              <a:rPr lang="en-US" sz="3100" dirty="0"/>
              <a:t>method on the training set</a:t>
            </a:r>
          </a:p>
          <a:p>
            <a:pPr lvl="1" fontAlgn="base"/>
            <a:r>
              <a:rPr lang="en-US" sz="2800" dirty="0"/>
              <a:t>What’s really happening here?</a:t>
            </a:r>
          </a:p>
          <a:p>
            <a:pPr lvl="2" fontAlgn="base"/>
            <a:r>
              <a:rPr lang="en-US" sz="2500" dirty="0"/>
              <a:t>The model is </a:t>
            </a:r>
            <a:r>
              <a:rPr lang="en-US" sz="2500" i="1" dirty="0"/>
              <a:t>learning</a:t>
            </a:r>
            <a:r>
              <a:rPr lang="en-US" sz="2500" dirty="0"/>
              <a:t> the relationship between the features/inputs and the response/target</a:t>
            </a:r>
          </a:p>
          <a:p>
            <a:pPr lvl="2" fontAlgn="base"/>
            <a:r>
              <a:rPr lang="en-US" sz="2500" dirty="0"/>
              <a:t>Note: All learned parameters are stored as names with trailing underscores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Predict</a:t>
            </a:r>
            <a:r>
              <a:rPr lang="en-US" sz="3100" dirty="0"/>
              <a:t> on unseen data (test set):</a:t>
            </a:r>
          </a:p>
          <a:p>
            <a:pPr lvl="1"/>
            <a:r>
              <a:rPr lang="en-US" sz="2800" dirty="0"/>
              <a:t>Predict labels with 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predict()</a:t>
            </a:r>
            <a:r>
              <a:rPr lang="en-US" sz="2800" dirty="0"/>
              <a:t>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57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AA7C-5814-6748-B53B-E7012109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Estimator – Steps to Fit a Model &amp; Generate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2DDE-A89E-4E4D-B26F-CA826038B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" y="1066868"/>
            <a:ext cx="10515600" cy="46285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import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methods and estimator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sklearn.datasets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load_iris</a:t>
            </a:r>
            <a:endParaRPr lang="en-US" sz="3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from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KNeighborsClassifier</a:t>
            </a:r>
            <a:endParaRPr lang="en-US" sz="3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iris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load_iris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feature matrix and target vector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X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iris.data</a:t>
            </a:r>
            <a:endParaRPr lang="en-US" sz="3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y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iris.target</a:t>
            </a:r>
            <a:endParaRPr lang="en-US" sz="3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split into training and test set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y,                                                    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estimator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KNeighborsClassifier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fit on training set to ’learn’ parameters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knn.fit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predict on the test set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knn.predict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3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5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732A8-80D2-1B44-B6B4-48FDC5D2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6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i="1" dirty="0"/>
              <a:t>three</a:t>
            </a:r>
            <a:r>
              <a:rPr lang="en-US" dirty="0"/>
              <a:t> main types of Machine Learning: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Unsupervised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Reinforcement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00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Standard ML workflow for classification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  <a:r>
              <a:rPr lang="en-US" dirty="0">
                <a:solidFill>
                  <a:schemeClr val="bg2"/>
                </a:solidFill>
              </a:rPr>
              <a:t>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Collect</a:t>
            </a:r>
            <a:r>
              <a:rPr lang="en-US" dirty="0">
                <a:solidFill>
                  <a:schemeClr val="bg2"/>
                </a:solidFill>
              </a:rPr>
              <a:t> Data (with target labels)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Explore</a:t>
            </a:r>
            <a:r>
              <a:rPr lang="en-US" dirty="0">
                <a:solidFill>
                  <a:schemeClr val="bg2"/>
                </a:solidFill>
              </a:rPr>
              <a:t> the Data (EDA)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Preprocess</a:t>
            </a:r>
            <a:r>
              <a:rPr lang="en-US" dirty="0">
                <a:solidFill>
                  <a:schemeClr val="bg2"/>
                </a:solidFill>
              </a:rPr>
              <a:t>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Fit</a:t>
            </a:r>
            <a:r>
              <a:rPr lang="en-US" dirty="0">
                <a:solidFill>
                  <a:schemeClr val="bg2"/>
                </a:solidFill>
              </a:rPr>
              <a:t> Model on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Predict</a:t>
            </a:r>
            <a:r>
              <a:rPr lang="en-US" dirty="0">
                <a:solidFill>
                  <a:schemeClr val="bg2"/>
                </a:solidFill>
              </a:rPr>
              <a:t>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Evaluate</a:t>
            </a:r>
            <a:r>
              <a:rPr lang="en-US" dirty="0"/>
              <a:t> Model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Validate</a:t>
            </a:r>
            <a:r>
              <a:rPr lang="en-US" dirty="0">
                <a:solidFill>
                  <a:schemeClr val="bg2"/>
                </a:solidFill>
              </a:rPr>
              <a:t>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2"/>
                </a:solidFill>
              </a:rPr>
              <a:t>Improve</a:t>
            </a:r>
            <a:r>
              <a:rPr lang="en-US" dirty="0">
                <a:solidFill>
                  <a:schemeClr val="bg2"/>
                </a:solidFill>
              </a:rPr>
              <a:t> Model Performance/</a:t>
            </a:r>
            <a:r>
              <a:rPr lang="en-US" b="1" dirty="0">
                <a:solidFill>
                  <a:schemeClr val="bg2"/>
                </a:solidFill>
              </a:rPr>
              <a:t>Select</a:t>
            </a:r>
            <a:r>
              <a:rPr lang="en-US" dirty="0">
                <a:solidFill>
                  <a:schemeClr val="bg2"/>
                </a:solidFill>
              </a:rPr>
              <a:t> the Best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28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Binary Classification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" y="1066868"/>
            <a:ext cx="11158464" cy="4351338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i="1" dirty="0"/>
              <a:t>binary</a:t>
            </a:r>
            <a:r>
              <a:rPr lang="en-US" dirty="0"/>
              <a:t> classification, we have 2 classes—positive and negative</a:t>
            </a:r>
          </a:p>
          <a:p>
            <a:r>
              <a:rPr lang="en-US" b="1" dirty="0"/>
              <a:t>Accuracy:</a:t>
            </a:r>
            <a:r>
              <a:rPr lang="en-US" dirty="0"/>
              <a:t> Fraction of </a:t>
            </a:r>
            <a:r>
              <a:rPr lang="en-US" i="1" dirty="0"/>
              <a:t>correctly</a:t>
            </a:r>
            <a:r>
              <a:rPr lang="en-US" dirty="0"/>
              <a:t> classified samples</a:t>
            </a:r>
          </a:p>
          <a:p>
            <a:pPr lvl="1"/>
            <a:r>
              <a:rPr lang="en-US" dirty="0"/>
              <a:t>number correctly classified / total number of samples</a:t>
            </a:r>
          </a:p>
          <a:p>
            <a:pPr lvl="1"/>
            <a:r>
              <a:rPr lang="en-US" dirty="0"/>
              <a:t>(TP+TN)/total 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True Positive</a:t>
            </a:r>
            <a:r>
              <a:rPr lang="en-US" dirty="0"/>
              <a:t> is when the sample is from the </a:t>
            </a:r>
            <a:r>
              <a:rPr lang="en-US" i="1" dirty="0"/>
              <a:t>positive</a:t>
            </a:r>
            <a:r>
              <a:rPr lang="en-US" dirty="0"/>
              <a:t> class and we </a:t>
            </a:r>
            <a:r>
              <a:rPr lang="en-US" i="1" dirty="0"/>
              <a:t>correctly</a:t>
            </a:r>
            <a:r>
              <a:rPr lang="en-US" dirty="0"/>
              <a:t> predict the </a:t>
            </a:r>
            <a:r>
              <a:rPr lang="en-US" i="1" dirty="0"/>
              <a:t>positive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True Negative</a:t>
            </a:r>
            <a:r>
              <a:rPr lang="en-US" dirty="0"/>
              <a:t> is when the sample is from the </a:t>
            </a:r>
            <a:r>
              <a:rPr lang="en-US" i="1" dirty="0"/>
              <a:t>negative</a:t>
            </a:r>
            <a:r>
              <a:rPr lang="en-US" dirty="0"/>
              <a:t> class and we </a:t>
            </a:r>
            <a:r>
              <a:rPr lang="en-US" i="1" dirty="0"/>
              <a:t>correctly</a:t>
            </a:r>
            <a:r>
              <a:rPr lang="en-US" dirty="0"/>
              <a:t> predict the </a:t>
            </a:r>
            <a:r>
              <a:rPr lang="en-US" i="1" dirty="0"/>
              <a:t>negative</a:t>
            </a:r>
            <a:r>
              <a:rPr lang="en-US" dirty="0"/>
              <a:t> class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False Positive</a:t>
            </a:r>
            <a:r>
              <a:rPr lang="en-US" dirty="0"/>
              <a:t> is when the sample is from the </a:t>
            </a:r>
            <a:r>
              <a:rPr lang="en-US" i="1" dirty="0"/>
              <a:t>negative</a:t>
            </a:r>
            <a:r>
              <a:rPr lang="en-US" dirty="0"/>
              <a:t> class and we </a:t>
            </a:r>
            <a:r>
              <a:rPr lang="en-US" i="1" dirty="0"/>
              <a:t>incorrectly</a:t>
            </a:r>
            <a:r>
              <a:rPr lang="en-US" dirty="0"/>
              <a:t> predict the </a:t>
            </a:r>
            <a:r>
              <a:rPr lang="en-US" i="1" dirty="0"/>
              <a:t>positive</a:t>
            </a:r>
            <a:r>
              <a:rPr lang="en-US" dirty="0"/>
              <a:t> class (Type I Error)</a:t>
            </a:r>
          </a:p>
          <a:p>
            <a:pPr lvl="2"/>
            <a:r>
              <a:rPr lang="en-US" dirty="0"/>
              <a:t>A </a:t>
            </a:r>
            <a:r>
              <a:rPr lang="en-US" i="1" dirty="0"/>
              <a:t>False Negative</a:t>
            </a:r>
            <a:r>
              <a:rPr lang="en-US" dirty="0"/>
              <a:t> is when the sample is from the </a:t>
            </a:r>
            <a:r>
              <a:rPr lang="en-US" i="1" dirty="0"/>
              <a:t>positive</a:t>
            </a:r>
            <a:r>
              <a:rPr lang="en-US" dirty="0"/>
              <a:t> class and we </a:t>
            </a:r>
            <a:r>
              <a:rPr lang="en-US" i="1" dirty="0"/>
              <a:t>incorrectly</a:t>
            </a:r>
            <a:r>
              <a:rPr lang="en-US" dirty="0"/>
              <a:t> predict the </a:t>
            </a:r>
            <a:r>
              <a:rPr lang="en-US" i="1" dirty="0"/>
              <a:t>negative</a:t>
            </a:r>
            <a:r>
              <a:rPr lang="en-US" dirty="0"/>
              <a:t> class (Type II Error)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79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883D-3EAE-904E-BBE6-B3BE5B7B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Binary 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81344-74C3-BC40-B913-3FD5D2606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Each estimator in </a:t>
            </a:r>
            <a:r>
              <a:rPr lang="en-US" dirty="0" err="1"/>
              <a:t>scikit</a:t>
            </a:r>
            <a:r>
              <a:rPr lang="en-US" dirty="0"/>
              <a:t>-learn has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/>
              <a:t> method that computes the default evaluation criterion for the problem they are designed to solve</a:t>
            </a:r>
          </a:p>
          <a:p>
            <a:pPr lvl="1"/>
            <a:r>
              <a:rPr lang="en-US" dirty="0"/>
              <a:t>For almost all classifiers, this will be accuracy</a:t>
            </a:r>
          </a:p>
          <a:p>
            <a:r>
              <a:rPr lang="en-US" dirty="0"/>
              <a:t>In our previous example, the following command would calculate the accuracy of the classifier: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knn.score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0.97368421052631582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There are also explicit functions in </a:t>
            </a:r>
            <a:r>
              <a:rPr lang="en-US" dirty="0" err="1"/>
              <a:t>scikit</a:t>
            </a:r>
            <a:r>
              <a:rPr lang="en-US" dirty="0"/>
              <a:t>-learn for all the performance metrics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52824-CF1A-7B46-ABA0-0BFB2E66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054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sklearn.metrics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accuracy_score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[0, 2, 1, 3]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[0, 1, 2, 3]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fraction of classified samples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accuracy_score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0.5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# number of correctly classified samples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accuracy_score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y_true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y_pred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normalize=False)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88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You Not Want to Use Accuracy?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mistakes does not contain all the information we are interested in</a:t>
            </a:r>
          </a:p>
          <a:p>
            <a:r>
              <a:rPr lang="en-US" b="1" dirty="0"/>
              <a:t>Example: </a:t>
            </a:r>
            <a:r>
              <a:rPr lang="en-US" dirty="0"/>
              <a:t>Imagine an automated application to screen for the early detection of cancer. If the test is </a:t>
            </a:r>
            <a:r>
              <a:rPr lang="en-US" i="1" dirty="0"/>
              <a:t>negative</a:t>
            </a:r>
            <a:r>
              <a:rPr lang="en-US" dirty="0"/>
              <a:t>, we assume the patient is healthy, and if the test is </a:t>
            </a:r>
            <a:r>
              <a:rPr lang="en-US" i="1" dirty="0"/>
              <a:t>positive</a:t>
            </a:r>
            <a:r>
              <a:rPr lang="en-US" dirty="0"/>
              <a:t>, the patient will undergo additional screening. </a:t>
            </a:r>
          </a:p>
          <a:p>
            <a:pPr lvl="1"/>
            <a:r>
              <a:rPr lang="en-US" dirty="0"/>
              <a:t>Positive Test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Cancer</a:t>
            </a:r>
          </a:p>
          <a:p>
            <a:pPr lvl="1"/>
            <a:r>
              <a:rPr lang="en-US" dirty="0"/>
              <a:t>Negative Test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Healthy </a:t>
            </a:r>
          </a:p>
          <a:p>
            <a:r>
              <a:rPr lang="en-US" dirty="0"/>
              <a:t>Our model is never going to be going to be perfect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21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You Not Want to Use Accuracy?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consequences of being wrong?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Healthy patient is told they have cancer (False Positive)</a:t>
            </a:r>
          </a:p>
          <a:p>
            <a:pPr lvl="2"/>
            <a:r>
              <a:rPr lang="en-US" dirty="0"/>
              <a:t>Costs and inconvenience to patient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Sick patient is told they are healthy (False Negative)</a:t>
            </a:r>
          </a:p>
          <a:p>
            <a:pPr lvl="2"/>
            <a:r>
              <a:rPr lang="en-US" dirty="0"/>
              <a:t>Patient will not receive further tests &amp; treatment </a:t>
            </a:r>
          </a:p>
          <a:p>
            <a:pPr lvl="2"/>
            <a:r>
              <a:rPr lang="en-US" dirty="0"/>
              <a:t>Undiagnosed cancer could lead to serious issues or ☠️</a:t>
            </a:r>
          </a:p>
          <a:p>
            <a:r>
              <a:rPr lang="en-US" dirty="0"/>
              <a:t>We obviously want to avoid </a:t>
            </a:r>
            <a:r>
              <a:rPr lang="en-US" i="1" dirty="0"/>
              <a:t>False Negatives</a:t>
            </a:r>
            <a:r>
              <a:rPr lang="en-US" dirty="0"/>
              <a:t> as much as possible in this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You Not Want to Use Accuracy?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run into the same issue with imbalanced datasets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  <a:p>
            <a:r>
              <a:rPr lang="en-US" b="1" dirty="0"/>
              <a:t>Example:</a:t>
            </a:r>
            <a:r>
              <a:rPr lang="en-US" dirty="0"/>
              <a:t> Imagine we are looking at credit fraud data where 99% of the transactions were not fraudulent and 1% were fraudulent</a:t>
            </a:r>
          </a:p>
          <a:p>
            <a:pPr lvl="1"/>
            <a:r>
              <a:rPr lang="en-US" dirty="0"/>
              <a:t>Say we build a complex ML model that has 99% accuracy in predicting whether a transaction is fraudulent or not</a:t>
            </a:r>
          </a:p>
          <a:p>
            <a:pPr lvl="2"/>
            <a:r>
              <a:rPr lang="en-US" dirty="0"/>
              <a:t>Is this actually good?</a:t>
            </a:r>
          </a:p>
          <a:p>
            <a:pPr lvl="3"/>
            <a:r>
              <a:rPr lang="en-US" dirty="0"/>
              <a:t>We can just guess every single time that every transaction is not fraudulent and get an accuracy of 99%</a:t>
            </a:r>
          </a:p>
          <a:p>
            <a:pPr lvl="3"/>
            <a:r>
              <a:rPr lang="en-US" dirty="0"/>
              <a:t>We actually don’t know if the model is good because accuracy doesn’t give us enough information as to how predictions were made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35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confusion matrix </a:t>
            </a:r>
            <a:r>
              <a:rPr lang="en-US" dirty="0"/>
              <a:t>is a more informative way to represent the results of a binary classifier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070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165 total observations/predictions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08476" y="2419109"/>
            <a:ext cx="1134319" cy="486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16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the 165 total observations, we predicted </a:t>
            </a:r>
            <a:r>
              <a:rPr lang="en-US" i="1" dirty="0"/>
              <a:t>yes</a:t>
            </a:r>
            <a:r>
              <a:rPr lang="en-US" dirty="0"/>
              <a:t> 110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D0CF0-90CC-9C41-A77B-2776398A8C8B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04" y="1887606"/>
            <a:ext cx="6184900" cy="353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7894" y="4734045"/>
            <a:ext cx="1134319" cy="4861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7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16739</TotalTime>
  <Words>9283</Words>
  <Application>Microsoft Macintosh PowerPoint</Application>
  <PresentationFormat>Widescreen</PresentationFormat>
  <Paragraphs>1541</Paragraphs>
  <Slides>159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7" baseType="lpstr">
      <vt:lpstr>.AppleSystemUIFont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Day 1</vt:lpstr>
      <vt:lpstr>Plan for the Week</vt:lpstr>
      <vt:lpstr>Learning Objectives</vt:lpstr>
      <vt:lpstr>Course Structure &amp; Delivery</vt:lpstr>
      <vt:lpstr>Course Structure &amp; Delivery</vt:lpstr>
      <vt:lpstr>Plan for the Week</vt:lpstr>
      <vt:lpstr>Plan for the Week</vt:lpstr>
      <vt:lpstr>What is Machine Learning?</vt:lpstr>
      <vt:lpstr>Types of Machine Learning</vt:lpstr>
      <vt:lpstr>Types of Machine Learning</vt:lpstr>
      <vt:lpstr>Supervised Learning</vt:lpstr>
      <vt:lpstr>Types of Machine Learning</vt:lpstr>
      <vt:lpstr>Unsupervised Learning</vt:lpstr>
      <vt:lpstr>Types of Machine Learning</vt:lpstr>
      <vt:lpstr>Reinforcement Learning</vt:lpstr>
      <vt:lpstr>Programming Languages</vt:lpstr>
      <vt:lpstr>Why Python?</vt:lpstr>
      <vt:lpstr>Why Do We Need Math?</vt:lpstr>
      <vt:lpstr>Software &amp; Tech Stack</vt:lpstr>
      <vt:lpstr>Setting up Slack</vt:lpstr>
      <vt:lpstr>Getting Access to the Course Content on GitHub</vt:lpstr>
      <vt:lpstr>Tech Stack Setup &amp; Testing of Working Environment</vt:lpstr>
      <vt:lpstr>Python Concepts to Know</vt:lpstr>
      <vt:lpstr>Math Review</vt:lpstr>
      <vt:lpstr>Linear Algebra</vt:lpstr>
      <vt:lpstr>Linear Algebra</vt:lpstr>
      <vt:lpstr>Linear Algebra</vt:lpstr>
      <vt:lpstr>Linear Algebra</vt:lpstr>
      <vt:lpstr>Linear Algebra </vt:lpstr>
      <vt:lpstr>Linear Algebra</vt:lpstr>
      <vt:lpstr>Linear Algebra 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Linear Algebra 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Machine Learning Overview</vt:lpstr>
      <vt:lpstr>Machine Learning Overview</vt:lpstr>
      <vt:lpstr>Machine Learning Overview</vt:lpstr>
      <vt:lpstr>Machine Learning Overview</vt:lpstr>
      <vt:lpstr>Define the Problem</vt:lpstr>
      <vt:lpstr>Machine Learning Overview</vt:lpstr>
      <vt:lpstr>Machine Learning Overview</vt:lpstr>
      <vt:lpstr>Explore the Data</vt:lpstr>
      <vt:lpstr>Machine Learning Overview</vt:lpstr>
      <vt:lpstr>Preprocess the Data</vt:lpstr>
      <vt:lpstr>Dealing with Missing Data</vt:lpstr>
      <vt:lpstr>Quantifying Missing Data </vt:lpstr>
      <vt:lpstr>Handling Missing Values</vt:lpstr>
      <vt:lpstr>Imputing Missing Values</vt:lpstr>
      <vt:lpstr>Imputing Missing Values</vt:lpstr>
      <vt:lpstr>Encoding Categorical Features</vt:lpstr>
      <vt:lpstr>Encoding Categorical Features</vt:lpstr>
      <vt:lpstr>Encoding Categorical Features</vt:lpstr>
      <vt:lpstr>Encoding Categorical Features</vt:lpstr>
      <vt:lpstr>Encoding Categorical Features</vt:lpstr>
      <vt:lpstr>Encoding Class Labels</vt:lpstr>
      <vt:lpstr>Encoding Class Labels</vt:lpstr>
      <vt:lpstr>Encoding Class Labels</vt:lpstr>
      <vt:lpstr>Encoding Class Labels</vt:lpstr>
      <vt:lpstr>Performing One-Hot Encoding on Nominal Features</vt:lpstr>
      <vt:lpstr>Performing One-Hot Encoding on Nominal Features</vt:lpstr>
      <vt:lpstr>Performing One-Hot Encoding on Nominal Features</vt:lpstr>
      <vt:lpstr>Performing One-Hot Encoding on Nominal Features</vt:lpstr>
      <vt:lpstr>Caution with One-Hot Encoding</vt:lpstr>
      <vt:lpstr>Structuring Data for Modeling in Sklearn</vt:lpstr>
      <vt:lpstr>Structuring Data for Modeling in Sklearn</vt:lpstr>
      <vt:lpstr>Structuring Data for Modeling in Sklearn</vt:lpstr>
      <vt:lpstr>Structuring Data for Modeling in Sklearn</vt:lpstr>
      <vt:lpstr>Splitting into Training and Test Data</vt:lpstr>
      <vt:lpstr>Scaling Features</vt:lpstr>
      <vt:lpstr>Scaling Features</vt:lpstr>
      <vt:lpstr>Scaling Features</vt:lpstr>
      <vt:lpstr>Scaling Features</vt:lpstr>
      <vt:lpstr>Scaling Example</vt:lpstr>
      <vt:lpstr>Feature Engineering &amp; Feature Selection</vt:lpstr>
      <vt:lpstr>Feature Engineering &amp; Feature Selection</vt:lpstr>
      <vt:lpstr>Machine Learning Overview</vt:lpstr>
      <vt:lpstr>Scikit-learn Estimator – Steps to Fit a Model &amp; Generate Predictions</vt:lpstr>
      <vt:lpstr>Scikit-learn Estimator – Steps to Fit a Model &amp; Generate Predictions</vt:lpstr>
      <vt:lpstr>Machine Learning Overview</vt:lpstr>
      <vt:lpstr>Performance Metrics for Binary Classification Models</vt:lpstr>
      <vt:lpstr>Performance Metrics for Binary Classification Models</vt:lpstr>
      <vt:lpstr>Accuracy in sklearn</vt:lpstr>
      <vt:lpstr>When Would You Not Want to Use Accuracy?</vt:lpstr>
      <vt:lpstr>When Would You Not Want to Use Accuracy?</vt:lpstr>
      <vt:lpstr>When Would You Not Want to Use Accuracy?</vt:lpstr>
      <vt:lpstr>Confusion Matrix</vt:lpstr>
      <vt:lpstr>Confusion Matrix</vt:lpstr>
      <vt:lpstr>Confusion Matrix</vt:lpstr>
      <vt:lpstr>Confusion Matrix</vt:lpstr>
      <vt:lpstr>Confusion Matrix</vt:lpstr>
      <vt:lpstr>Confusion Matrix</vt:lpstr>
      <vt:lpstr>Confusion Matrix</vt:lpstr>
      <vt:lpstr>Confusion Matrix</vt:lpstr>
      <vt:lpstr>Confusion Matrix in sklearn</vt:lpstr>
      <vt:lpstr>Metrics Derived from Confusion Matrix</vt:lpstr>
      <vt:lpstr>Confusion Matrix</vt:lpstr>
      <vt:lpstr>Confusion Matrix</vt:lpstr>
      <vt:lpstr>Confusion Matrix</vt:lpstr>
      <vt:lpstr>Misclassification Rate, Precision, &amp; Recall in sklearn</vt:lpstr>
      <vt:lpstr>Metrics from Confusion Matrix</vt:lpstr>
      <vt:lpstr>f1-score in sklearn</vt:lpstr>
      <vt:lpstr>Performance Metrics for Binary Classification Models</vt:lpstr>
      <vt:lpstr>Thresholding</vt:lpstr>
      <vt:lpstr>Precision-Recall Curves</vt:lpstr>
      <vt:lpstr>Precision-Recall Curve in sklearn</vt:lpstr>
      <vt:lpstr>Precision-Recall Curve in sklearn</vt:lpstr>
      <vt:lpstr>Precision-Recall Curves</vt:lpstr>
      <vt:lpstr>Precision-Recall Curves</vt:lpstr>
      <vt:lpstr>Precision-Recall Curves</vt:lpstr>
      <vt:lpstr>Precision-Recall Curves</vt:lpstr>
      <vt:lpstr>Precision-Recall Curves</vt:lpstr>
      <vt:lpstr>Precision-Recall Curves</vt:lpstr>
      <vt:lpstr>Precision-Recall Curves</vt:lpstr>
      <vt:lpstr>Precision-Recall Curves</vt:lpstr>
      <vt:lpstr>Precision-Recall Curves</vt:lpstr>
      <vt:lpstr>ROC Curve</vt:lpstr>
      <vt:lpstr>ROC Curve in sklearn</vt:lpstr>
      <vt:lpstr>ROC Curve in sklearn</vt:lpstr>
      <vt:lpstr>ROC Curve</vt:lpstr>
      <vt:lpstr>ROC Curve</vt:lpstr>
      <vt:lpstr>AUC</vt:lpstr>
      <vt:lpstr>AUC in sklearn</vt:lpstr>
      <vt:lpstr>ROC Curve &amp; AUC</vt:lpstr>
      <vt:lpstr>ROC Curve &amp; AUC</vt:lpstr>
      <vt:lpstr>ROC Curve &amp; AUC</vt:lpstr>
      <vt:lpstr>ROC Curve &amp; AUC</vt:lpstr>
      <vt:lpstr>Final Thoughts on ROC Curve &amp; AUC</vt:lpstr>
      <vt:lpstr>Machine Learning Overview</vt:lpstr>
      <vt:lpstr>Model Validation</vt:lpstr>
      <vt:lpstr>Generalization, Overfitting, &amp; Underfitting</vt:lpstr>
      <vt:lpstr>Generalization, Overfitting, &amp; Underfitting</vt:lpstr>
      <vt:lpstr>Generalization, Overfitting, &amp; Underfitting</vt:lpstr>
      <vt:lpstr>Bias-Variance Tradeoff</vt:lpstr>
      <vt:lpstr>Bias-Variance Tradeoff</vt:lpstr>
      <vt:lpstr>Bias-Variance Tradeoff</vt:lpstr>
      <vt:lpstr>Bias-Variance Tradeoff</vt:lpstr>
      <vt:lpstr>Bias-Variance Tradeoff</vt:lpstr>
      <vt:lpstr>Bias-Variance Tradeoff</vt:lpstr>
      <vt:lpstr>Bias-Variance Tradeoff</vt:lpstr>
      <vt:lpstr>Cross-Validation</vt:lpstr>
      <vt:lpstr>Cross-Validation</vt:lpstr>
      <vt:lpstr>Holdout Cross-Validation</vt:lpstr>
      <vt:lpstr>Cross-Validation</vt:lpstr>
      <vt:lpstr>k-Fold Cross-Validation</vt:lpstr>
      <vt:lpstr>k-Fold Cross-Validation</vt:lpstr>
      <vt:lpstr>Machine Learning Overview</vt:lpstr>
      <vt:lpstr>Improve Model Performance/Select the Best Model</vt:lpstr>
      <vt:lpstr>Machine Learning Overview Wrap-up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Medsker</dc:creator>
  <cp:lastModifiedBy>Arango, Michael Edward</cp:lastModifiedBy>
  <cp:revision>340</cp:revision>
  <cp:lastPrinted>2018-01-17T19:56:30Z</cp:lastPrinted>
  <dcterms:created xsi:type="dcterms:W3CDTF">2017-12-21T15:47:29Z</dcterms:created>
  <dcterms:modified xsi:type="dcterms:W3CDTF">2018-01-29T04:48:06Z</dcterms:modified>
</cp:coreProperties>
</file>